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3406-E25B-4E2C-A66F-DF409D8C1F0C}" type="datetimeFigureOut">
              <a:rPr lang="es-EC" smtClean="0"/>
              <a:pPr/>
              <a:t>14/05/2009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9DED-282C-434C-BD7D-D3A2E57557C9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3406-E25B-4E2C-A66F-DF409D8C1F0C}" type="datetimeFigureOut">
              <a:rPr lang="es-EC" smtClean="0"/>
              <a:pPr/>
              <a:t>14/05/2009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9DED-282C-434C-BD7D-D3A2E57557C9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3406-E25B-4E2C-A66F-DF409D8C1F0C}" type="datetimeFigureOut">
              <a:rPr lang="es-EC" smtClean="0"/>
              <a:pPr/>
              <a:t>14/05/2009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9DED-282C-434C-BD7D-D3A2E57557C9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3406-E25B-4E2C-A66F-DF409D8C1F0C}" type="datetimeFigureOut">
              <a:rPr lang="es-EC" smtClean="0"/>
              <a:pPr/>
              <a:t>14/05/2009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9DED-282C-434C-BD7D-D3A2E57557C9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3406-E25B-4E2C-A66F-DF409D8C1F0C}" type="datetimeFigureOut">
              <a:rPr lang="es-EC" smtClean="0"/>
              <a:pPr/>
              <a:t>14/05/2009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9DED-282C-434C-BD7D-D3A2E57557C9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3406-E25B-4E2C-A66F-DF409D8C1F0C}" type="datetimeFigureOut">
              <a:rPr lang="es-EC" smtClean="0"/>
              <a:pPr/>
              <a:t>14/05/2009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9DED-282C-434C-BD7D-D3A2E57557C9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3406-E25B-4E2C-A66F-DF409D8C1F0C}" type="datetimeFigureOut">
              <a:rPr lang="es-EC" smtClean="0"/>
              <a:pPr/>
              <a:t>14/05/2009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9DED-282C-434C-BD7D-D3A2E57557C9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3406-E25B-4E2C-A66F-DF409D8C1F0C}" type="datetimeFigureOut">
              <a:rPr lang="es-EC" smtClean="0"/>
              <a:pPr/>
              <a:t>14/05/2009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9DED-282C-434C-BD7D-D3A2E57557C9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3406-E25B-4E2C-A66F-DF409D8C1F0C}" type="datetimeFigureOut">
              <a:rPr lang="es-EC" smtClean="0"/>
              <a:pPr/>
              <a:t>14/05/2009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9DED-282C-434C-BD7D-D3A2E57557C9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3406-E25B-4E2C-A66F-DF409D8C1F0C}" type="datetimeFigureOut">
              <a:rPr lang="es-EC" smtClean="0"/>
              <a:pPr/>
              <a:t>14/05/2009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9DED-282C-434C-BD7D-D3A2E57557C9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3406-E25B-4E2C-A66F-DF409D8C1F0C}" type="datetimeFigureOut">
              <a:rPr lang="es-EC" smtClean="0"/>
              <a:pPr/>
              <a:t>14/05/2009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9DED-282C-434C-BD7D-D3A2E57557C9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03406-E25B-4E2C-A66F-DF409D8C1F0C}" type="datetimeFigureOut">
              <a:rPr lang="es-EC" smtClean="0"/>
              <a:pPr/>
              <a:t>14/05/2009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79DED-282C-434C-BD7D-D3A2E57557C9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Origen e </a:t>
            </a:r>
            <a:r>
              <a:rPr lang="en-US" b="1" dirty="0" err="1" smtClean="0"/>
              <a:t>historia</a:t>
            </a:r>
            <a:r>
              <a:rPr lang="en-US" b="1" dirty="0" smtClean="0"/>
              <a:t> de </a:t>
            </a:r>
            <a:r>
              <a:rPr lang="en-US" b="1" dirty="0" err="1" smtClean="0"/>
              <a:t>las</a:t>
            </a:r>
            <a:r>
              <a:rPr lang="en-US" b="1" dirty="0" smtClean="0"/>
              <a:t> </a:t>
            </a:r>
            <a:r>
              <a:rPr lang="en-US" b="1" dirty="0" err="1" smtClean="0"/>
              <a:t>ciudades</a:t>
            </a:r>
            <a:endParaRPr lang="es-EC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4000 BC - 1750 AD</a:t>
            </a:r>
            <a:endParaRPr lang="es-EC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Aldeas</a:t>
            </a:r>
            <a:r>
              <a:rPr lang="en-US" b="1" dirty="0" smtClean="0"/>
              <a:t> </a:t>
            </a:r>
            <a:r>
              <a:rPr lang="en-US" b="1" dirty="0" err="1" smtClean="0"/>
              <a:t>grandes</a:t>
            </a:r>
            <a:r>
              <a:rPr lang="en-US" b="1" dirty="0" smtClean="0"/>
              <a:t>!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Primeras</a:t>
            </a:r>
            <a:r>
              <a:rPr lang="en-US" dirty="0" smtClean="0"/>
              <a:t> </a:t>
            </a:r>
            <a:r>
              <a:rPr lang="en-US" dirty="0" err="1" smtClean="0"/>
              <a:t>formas</a:t>
            </a:r>
            <a:r>
              <a:rPr lang="en-US" dirty="0" smtClean="0"/>
              <a:t> de </a:t>
            </a:r>
            <a:r>
              <a:rPr lang="en-US" dirty="0" err="1" smtClean="0"/>
              <a:t>asentamiento</a:t>
            </a:r>
            <a:r>
              <a:rPr lang="en-US" dirty="0" smtClean="0"/>
              <a:t> </a:t>
            </a:r>
            <a:r>
              <a:rPr lang="en-US" dirty="0" err="1" smtClean="0"/>
              <a:t>humano</a:t>
            </a:r>
            <a:endParaRPr lang="en-US" dirty="0" smtClean="0"/>
          </a:p>
          <a:p>
            <a:r>
              <a:rPr lang="en-US" dirty="0" err="1" smtClean="0"/>
              <a:t>Cubrian</a:t>
            </a:r>
            <a:r>
              <a:rPr lang="en-US" dirty="0" smtClean="0"/>
              <a:t> de 2 a 4 ha y </a:t>
            </a:r>
            <a:r>
              <a:rPr lang="en-US" dirty="0" err="1" smtClean="0"/>
              <a:t>podian</a:t>
            </a:r>
            <a:r>
              <a:rPr lang="en-US" dirty="0" smtClean="0"/>
              <a:t> </a:t>
            </a:r>
            <a:r>
              <a:rPr lang="en-US" dirty="0" err="1" smtClean="0"/>
              <a:t>albergar</a:t>
            </a:r>
            <a:r>
              <a:rPr lang="en-US" dirty="0" smtClean="0"/>
              <a:t> </a:t>
            </a:r>
            <a:r>
              <a:rPr lang="en-US" dirty="0" err="1" smtClean="0"/>
              <a:t>hasta</a:t>
            </a:r>
            <a:r>
              <a:rPr lang="en-US" dirty="0" smtClean="0"/>
              <a:t> 5.000 </a:t>
            </a:r>
            <a:r>
              <a:rPr lang="en-US" dirty="0" err="1" smtClean="0"/>
              <a:t>habitantes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La </a:t>
            </a:r>
            <a:r>
              <a:rPr lang="en-US" dirty="0" err="1" smtClean="0"/>
              <a:t>transicion</a:t>
            </a:r>
            <a:r>
              <a:rPr lang="en-US" dirty="0" smtClean="0"/>
              <a:t> de </a:t>
            </a:r>
            <a:r>
              <a:rPr lang="en-US" dirty="0" err="1" smtClean="0"/>
              <a:t>asentamientos</a:t>
            </a:r>
            <a:r>
              <a:rPr lang="en-US" dirty="0" smtClean="0"/>
              <a:t> </a:t>
            </a:r>
            <a:r>
              <a:rPr lang="en-US" dirty="0" err="1" smtClean="0"/>
              <a:t>durante</a:t>
            </a:r>
            <a:r>
              <a:rPr lang="en-US" dirty="0" smtClean="0"/>
              <a:t> el </a:t>
            </a:r>
            <a:r>
              <a:rPr lang="en-US" dirty="0" err="1" smtClean="0"/>
              <a:t>neolitico</a:t>
            </a:r>
            <a:r>
              <a:rPr lang="en-US" dirty="0" smtClean="0"/>
              <a:t> a la </a:t>
            </a:r>
            <a:r>
              <a:rPr lang="en-US" dirty="0" err="1" smtClean="0"/>
              <a:t>aparicion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primeras</a:t>
            </a:r>
            <a:r>
              <a:rPr lang="en-US" dirty="0" smtClean="0"/>
              <a:t> </a:t>
            </a:r>
            <a:r>
              <a:rPr lang="en-US" dirty="0" err="1" smtClean="0"/>
              <a:t>ciudades</a:t>
            </a:r>
            <a:r>
              <a:rPr lang="en-US" dirty="0" smtClean="0"/>
              <a:t>.</a:t>
            </a:r>
          </a:p>
          <a:p>
            <a:endParaRPr lang="es-EC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Condiciones</a:t>
            </a:r>
            <a:r>
              <a:rPr lang="en-US" b="1" dirty="0" smtClean="0"/>
              <a:t> </a:t>
            </a:r>
            <a:r>
              <a:rPr lang="en-US" b="1" dirty="0" err="1" smtClean="0"/>
              <a:t>urbanas</a:t>
            </a:r>
            <a:r>
              <a:rPr lang="en-US" b="1" dirty="0" smtClean="0"/>
              <a:t> </a:t>
            </a:r>
            <a:r>
              <a:rPr lang="en-US" b="1" dirty="0" err="1" smtClean="0"/>
              <a:t>previas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Asentamientos</a:t>
            </a:r>
            <a:r>
              <a:rPr lang="en-US" dirty="0" smtClean="0"/>
              <a:t> </a:t>
            </a:r>
            <a:r>
              <a:rPr lang="en-US" dirty="0" err="1" smtClean="0"/>
              <a:t>permanentes</a:t>
            </a:r>
            <a:r>
              <a:rPr lang="en-US" dirty="0" smtClean="0"/>
              <a:t> en </a:t>
            </a:r>
            <a:r>
              <a:rPr lang="en-US" dirty="0" err="1" smtClean="0"/>
              <a:t>densas</a:t>
            </a:r>
            <a:r>
              <a:rPr lang="en-US" dirty="0" smtClean="0"/>
              <a:t> </a:t>
            </a:r>
            <a:r>
              <a:rPr lang="en-US" dirty="0" err="1" smtClean="0"/>
              <a:t>concentraciones</a:t>
            </a:r>
            <a:endParaRPr lang="en-US" dirty="0" smtClean="0"/>
          </a:p>
          <a:p>
            <a:r>
              <a:rPr lang="en-US" dirty="0" err="1" smtClean="0"/>
              <a:t>Especializacion</a:t>
            </a:r>
            <a:r>
              <a:rPr lang="en-US" dirty="0" smtClean="0"/>
              <a:t> no </a:t>
            </a:r>
            <a:r>
              <a:rPr lang="en-US" dirty="0" err="1" smtClean="0"/>
              <a:t>agrigroductiva</a:t>
            </a:r>
            <a:endParaRPr lang="en-US" dirty="0" smtClean="0"/>
          </a:p>
          <a:p>
            <a:r>
              <a:rPr lang="en-US" dirty="0" err="1" smtClean="0"/>
              <a:t>Impuestos</a:t>
            </a:r>
            <a:r>
              <a:rPr lang="en-US" dirty="0" smtClean="0"/>
              <a:t>, y </a:t>
            </a:r>
            <a:r>
              <a:rPr lang="en-US" dirty="0" err="1" smtClean="0"/>
              <a:t>mejora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condiciones</a:t>
            </a:r>
            <a:r>
              <a:rPr lang="en-US" dirty="0" smtClean="0"/>
              <a:t> de </a:t>
            </a:r>
            <a:r>
              <a:rPr lang="en-US" dirty="0" err="1" smtClean="0"/>
              <a:t>salud</a:t>
            </a:r>
            <a:r>
              <a:rPr lang="en-US" dirty="0" smtClean="0"/>
              <a:t> </a:t>
            </a:r>
            <a:r>
              <a:rPr lang="en-US" dirty="0" err="1" smtClean="0"/>
              <a:t>publica</a:t>
            </a:r>
            <a:endParaRPr lang="en-US" dirty="0" smtClean="0"/>
          </a:p>
          <a:p>
            <a:r>
              <a:rPr lang="en-US" dirty="0" err="1" smtClean="0"/>
              <a:t>Edificios</a:t>
            </a:r>
            <a:r>
              <a:rPr lang="en-US" dirty="0" smtClean="0"/>
              <a:t> </a:t>
            </a:r>
            <a:r>
              <a:rPr lang="en-US" dirty="0" err="1" smtClean="0"/>
              <a:t>publicos</a:t>
            </a:r>
            <a:r>
              <a:rPr lang="en-US" dirty="0" smtClean="0"/>
              <a:t> y </a:t>
            </a:r>
            <a:r>
              <a:rPr lang="en-US" dirty="0" err="1" smtClean="0"/>
              <a:t>otros</a:t>
            </a:r>
            <a:r>
              <a:rPr lang="en-US" dirty="0" smtClean="0"/>
              <a:t> </a:t>
            </a:r>
            <a:r>
              <a:rPr lang="en-US" dirty="0" err="1" smtClean="0"/>
              <a:t>monumentos</a:t>
            </a:r>
            <a:endParaRPr lang="en-US" dirty="0" smtClean="0"/>
          </a:p>
          <a:p>
            <a:r>
              <a:rPr lang="en-US" dirty="0" err="1" smtClean="0"/>
              <a:t>Clases</a:t>
            </a:r>
            <a:r>
              <a:rPr lang="en-US" dirty="0" smtClean="0"/>
              <a:t> </a:t>
            </a:r>
            <a:r>
              <a:rPr lang="en-US" dirty="0" err="1" smtClean="0"/>
              <a:t>gobernantes</a:t>
            </a:r>
            <a:endParaRPr lang="es-EC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Condiciones</a:t>
            </a:r>
            <a:r>
              <a:rPr lang="en-US" b="1" dirty="0" smtClean="0"/>
              <a:t> </a:t>
            </a:r>
            <a:r>
              <a:rPr lang="en-US" b="1" dirty="0" err="1" smtClean="0"/>
              <a:t>urbanas</a:t>
            </a:r>
            <a:r>
              <a:rPr lang="en-US" b="1" dirty="0" smtClean="0"/>
              <a:t> </a:t>
            </a:r>
            <a:r>
              <a:rPr lang="en-US" b="1" dirty="0" err="1" smtClean="0"/>
              <a:t>previas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Tecnicas</a:t>
            </a:r>
            <a:r>
              <a:rPr lang="en-US" dirty="0" smtClean="0"/>
              <a:t> de </a:t>
            </a:r>
            <a:r>
              <a:rPr lang="en-US" dirty="0" err="1" smtClean="0"/>
              <a:t>escritura</a:t>
            </a:r>
            <a:endParaRPr lang="en-US" dirty="0" smtClean="0"/>
          </a:p>
          <a:p>
            <a:r>
              <a:rPr lang="en-US" dirty="0" err="1" smtClean="0"/>
              <a:t>Ciencias</a:t>
            </a:r>
            <a:r>
              <a:rPr lang="en-US" dirty="0" smtClean="0"/>
              <a:t> </a:t>
            </a:r>
            <a:r>
              <a:rPr lang="en-US" dirty="0" err="1" smtClean="0"/>
              <a:t>predictivas</a:t>
            </a:r>
            <a:endParaRPr lang="en-US" dirty="0" smtClean="0"/>
          </a:p>
          <a:p>
            <a:r>
              <a:rPr lang="en-US" dirty="0" err="1" smtClean="0"/>
              <a:t>Expresiones</a:t>
            </a:r>
            <a:r>
              <a:rPr lang="en-US" dirty="0" smtClean="0"/>
              <a:t> </a:t>
            </a:r>
            <a:r>
              <a:rPr lang="en-US" dirty="0" err="1" smtClean="0"/>
              <a:t>artisticas</a:t>
            </a:r>
            <a:endParaRPr lang="en-US" dirty="0" smtClean="0"/>
          </a:p>
          <a:p>
            <a:r>
              <a:rPr lang="en-US" dirty="0" err="1" smtClean="0"/>
              <a:t>Comercio</a:t>
            </a:r>
            <a:r>
              <a:rPr lang="en-US" dirty="0" smtClean="0"/>
              <a:t> de </a:t>
            </a:r>
            <a:r>
              <a:rPr lang="en-US" dirty="0" err="1" smtClean="0"/>
              <a:t>bienes</a:t>
            </a:r>
            <a:r>
              <a:rPr lang="en-US" dirty="0" smtClean="0"/>
              <a:t> </a:t>
            </a:r>
            <a:r>
              <a:rPr lang="en-US" dirty="0" err="1" smtClean="0"/>
              <a:t>escenciales</a:t>
            </a:r>
            <a:endParaRPr lang="en-US" dirty="0" smtClean="0"/>
          </a:p>
          <a:p>
            <a:r>
              <a:rPr lang="en-US" dirty="0" err="1" smtClean="0"/>
              <a:t>Deterioro</a:t>
            </a:r>
            <a:r>
              <a:rPr lang="en-US" dirty="0" smtClean="0"/>
              <a:t> de la </a:t>
            </a:r>
            <a:r>
              <a:rPr lang="en-US" dirty="0" err="1" smtClean="0"/>
              <a:t>importancia</a:t>
            </a:r>
            <a:r>
              <a:rPr lang="en-US" dirty="0" smtClean="0"/>
              <a:t> de los </a:t>
            </a:r>
            <a:r>
              <a:rPr lang="en-US" dirty="0" err="1" smtClean="0"/>
              <a:t>clanes</a:t>
            </a:r>
            <a:r>
              <a:rPr lang="en-US" dirty="0" smtClean="0"/>
              <a:t> </a:t>
            </a:r>
            <a:r>
              <a:rPr lang="en-US" dirty="0" err="1" smtClean="0"/>
              <a:t>familiares</a:t>
            </a:r>
            <a:r>
              <a:rPr lang="en-US" dirty="0" smtClean="0"/>
              <a:t> y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nexo</a:t>
            </a:r>
            <a:r>
              <a:rPr lang="en-US" dirty="0" smtClean="0"/>
              <a:t> territorial</a:t>
            </a:r>
          </a:p>
          <a:p>
            <a:endParaRPr lang="es-EC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b="1" dirty="0" err="1" smtClean="0"/>
              <a:t>Evolucion</a:t>
            </a:r>
            <a:r>
              <a:rPr lang="es-EC" b="1" dirty="0" smtClean="0"/>
              <a:t> de las </a:t>
            </a:r>
            <a:r>
              <a:rPr lang="es-EC" b="1" dirty="0" err="1" smtClean="0"/>
              <a:t>areas</a:t>
            </a:r>
            <a:r>
              <a:rPr lang="es-EC" b="1" dirty="0" smtClean="0"/>
              <a:t> urbanas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C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Ciudades</a:t>
            </a:r>
            <a:r>
              <a:rPr lang="en-US" b="1" dirty="0" smtClean="0"/>
              <a:t> de Mesopotamia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Alrededor</a:t>
            </a:r>
            <a:r>
              <a:rPr lang="en-US" dirty="0" smtClean="0"/>
              <a:t> del 4.000 BC</a:t>
            </a:r>
          </a:p>
          <a:p>
            <a:r>
              <a:rPr lang="en-US" dirty="0" err="1" smtClean="0"/>
              <a:t>Ubicadas</a:t>
            </a:r>
            <a:r>
              <a:rPr lang="en-US" dirty="0" smtClean="0"/>
              <a:t> en el </a:t>
            </a:r>
            <a:r>
              <a:rPr lang="en-US" dirty="0" err="1" smtClean="0"/>
              <a:t>medio</a:t>
            </a:r>
            <a:r>
              <a:rPr lang="en-US" dirty="0" smtClean="0"/>
              <a:t> </a:t>
            </a:r>
            <a:r>
              <a:rPr lang="en-US" dirty="0" err="1" smtClean="0"/>
              <a:t>oriente</a:t>
            </a:r>
            <a:r>
              <a:rPr lang="en-US" dirty="0" smtClean="0"/>
              <a:t>, en el </a:t>
            </a:r>
            <a:r>
              <a:rPr lang="en-US" dirty="0" err="1" smtClean="0"/>
              <a:t>valle</a:t>
            </a:r>
            <a:r>
              <a:rPr lang="en-US" dirty="0" smtClean="0"/>
              <a:t> del </a:t>
            </a:r>
            <a:r>
              <a:rPr lang="en-US" dirty="0" err="1" smtClean="0"/>
              <a:t>rio</a:t>
            </a:r>
            <a:r>
              <a:rPr lang="en-US" dirty="0" smtClean="0"/>
              <a:t> Tigris y </a:t>
            </a:r>
            <a:r>
              <a:rPr lang="en-US" dirty="0" err="1" smtClean="0"/>
              <a:t>Eufrate</a:t>
            </a:r>
            <a:endParaRPr lang="en-US" dirty="0" smtClean="0"/>
          </a:p>
          <a:p>
            <a:r>
              <a:rPr lang="en-US" dirty="0" err="1" smtClean="0"/>
              <a:t>Ciudades</a:t>
            </a:r>
            <a:r>
              <a:rPr lang="en-US" dirty="0" smtClean="0"/>
              <a:t> </a:t>
            </a:r>
            <a:r>
              <a:rPr lang="en-US" dirty="0" err="1" smtClean="0"/>
              <a:t>agricolas</a:t>
            </a:r>
            <a:r>
              <a:rPr lang="en-US" dirty="0" smtClean="0"/>
              <a:t> – </a:t>
            </a:r>
            <a:r>
              <a:rPr lang="en-US" dirty="0" err="1" smtClean="0"/>
              <a:t>trigo</a:t>
            </a:r>
            <a:r>
              <a:rPr lang="en-US" dirty="0" smtClean="0"/>
              <a:t>, </a:t>
            </a:r>
            <a:r>
              <a:rPr lang="en-US" dirty="0" err="1" smtClean="0"/>
              <a:t>maiz</a:t>
            </a:r>
            <a:r>
              <a:rPr lang="en-US" dirty="0" smtClean="0"/>
              <a:t>, y </a:t>
            </a:r>
            <a:r>
              <a:rPr lang="en-US" dirty="0" err="1" smtClean="0"/>
              <a:t>ganados</a:t>
            </a:r>
            <a:endParaRPr lang="en-US" dirty="0" smtClean="0"/>
          </a:p>
          <a:p>
            <a:r>
              <a:rPr lang="en-US" dirty="0" err="1" smtClean="0"/>
              <a:t>Ciudades</a:t>
            </a:r>
            <a:r>
              <a:rPr lang="en-US" dirty="0" smtClean="0"/>
              <a:t> </a:t>
            </a:r>
            <a:r>
              <a:rPr lang="en-US" dirty="0" err="1" smtClean="0"/>
              <a:t>amuralladas</a:t>
            </a:r>
            <a:r>
              <a:rPr lang="en-US" dirty="0" smtClean="0"/>
              <a:t> con </a:t>
            </a:r>
            <a:r>
              <a:rPr lang="en-US" dirty="0" err="1" smtClean="0"/>
              <a:t>poblaciones</a:t>
            </a:r>
            <a:r>
              <a:rPr lang="en-US" dirty="0" smtClean="0"/>
              <a:t> de </a:t>
            </a:r>
            <a:r>
              <a:rPr lang="en-US" dirty="0" err="1" smtClean="0"/>
              <a:t>aprox</a:t>
            </a:r>
            <a:r>
              <a:rPr lang="en-US" dirty="0" smtClean="0"/>
              <a:t> 25.000</a:t>
            </a:r>
            <a:endParaRPr lang="es-EC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Ciudades</a:t>
            </a:r>
            <a:r>
              <a:rPr lang="en-US" b="1" dirty="0" smtClean="0"/>
              <a:t> de Mesopotamia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Vehiculos</a:t>
            </a:r>
            <a:r>
              <a:rPr lang="en-US" dirty="0" smtClean="0"/>
              <a:t> con </a:t>
            </a:r>
            <a:r>
              <a:rPr lang="en-US" dirty="0" err="1" smtClean="0"/>
              <a:t>ruedas</a:t>
            </a:r>
            <a:endParaRPr lang="en-US" dirty="0" smtClean="0"/>
          </a:p>
          <a:p>
            <a:r>
              <a:rPr lang="en-US" dirty="0" err="1" smtClean="0"/>
              <a:t>Casas</a:t>
            </a:r>
            <a:r>
              <a:rPr lang="en-US" dirty="0" smtClean="0"/>
              <a:t> de </a:t>
            </a:r>
            <a:r>
              <a:rPr lang="en-US" dirty="0" err="1" smtClean="0"/>
              <a:t>ladrillos</a:t>
            </a:r>
            <a:r>
              <a:rPr lang="en-US" dirty="0" smtClean="0"/>
              <a:t> </a:t>
            </a:r>
            <a:r>
              <a:rPr lang="en-US" dirty="0" err="1" smtClean="0"/>
              <a:t>cocidos</a:t>
            </a:r>
            <a:r>
              <a:rPr lang="en-US" dirty="0" smtClean="0"/>
              <a:t>, o </a:t>
            </a:r>
            <a:r>
              <a:rPr lang="en-US" dirty="0" err="1" smtClean="0"/>
              <a:t>tierra</a:t>
            </a:r>
            <a:r>
              <a:rPr lang="en-US" dirty="0" smtClean="0"/>
              <a:t> </a:t>
            </a:r>
            <a:r>
              <a:rPr lang="en-US" dirty="0" err="1" smtClean="0"/>
              <a:t>compactada</a:t>
            </a:r>
            <a:endParaRPr lang="en-US" dirty="0" smtClean="0"/>
          </a:p>
          <a:p>
            <a:r>
              <a:rPr lang="en-US" dirty="0" smtClean="0"/>
              <a:t>Calles con </a:t>
            </a:r>
            <a:r>
              <a:rPr lang="en-US" dirty="0" err="1" smtClean="0"/>
              <a:t>ventarrones</a:t>
            </a:r>
            <a:r>
              <a:rPr lang="en-US" dirty="0" smtClean="0"/>
              <a:t>, </a:t>
            </a:r>
            <a:r>
              <a:rPr lang="en-US" dirty="0" err="1" smtClean="0"/>
              <a:t>angostas</a:t>
            </a:r>
            <a:r>
              <a:rPr lang="en-US" dirty="0" smtClean="0"/>
              <a:t> y sin </a:t>
            </a:r>
            <a:r>
              <a:rPr lang="en-US" dirty="0" err="1" smtClean="0"/>
              <a:t>recubrimento</a:t>
            </a:r>
            <a:endParaRPr lang="en-US" dirty="0" smtClean="0"/>
          </a:p>
          <a:p>
            <a:r>
              <a:rPr lang="en-US" dirty="0" err="1" smtClean="0"/>
              <a:t>Deficiente</a:t>
            </a:r>
            <a:r>
              <a:rPr lang="en-US" dirty="0" smtClean="0"/>
              <a:t> </a:t>
            </a:r>
            <a:r>
              <a:rPr lang="en-US" dirty="0" err="1" smtClean="0"/>
              <a:t>saneamiento</a:t>
            </a:r>
            <a:r>
              <a:rPr lang="en-US" dirty="0" smtClean="0"/>
              <a:t> </a:t>
            </a:r>
            <a:r>
              <a:rPr lang="en-US" dirty="0" err="1" smtClean="0"/>
              <a:t>publico</a:t>
            </a:r>
            <a:r>
              <a:rPr lang="en-US" dirty="0" smtClean="0"/>
              <a:t>, </a:t>
            </a:r>
            <a:r>
              <a:rPr lang="en-US" dirty="0" err="1" smtClean="0"/>
              <a:t>desechos</a:t>
            </a:r>
            <a:r>
              <a:rPr lang="en-US" dirty="0" smtClean="0"/>
              <a:t> en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vias</a:t>
            </a:r>
            <a:endParaRPr lang="en-US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Ciudades</a:t>
            </a:r>
            <a:r>
              <a:rPr lang="en-US" b="1" dirty="0" smtClean="0"/>
              <a:t> de Mesopotamia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Los </a:t>
            </a:r>
            <a:r>
              <a:rPr lang="en-US" dirty="0" err="1" smtClean="0"/>
              <a:t>granjeros</a:t>
            </a:r>
            <a:r>
              <a:rPr lang="en-US" dirty="0" smtClean="0"/>
              <a:t> </a:t>
            </a:r>
            <a:r>
              <a:rPr lang="en-US" dirty="0" err="1" smtClean="0"/>
              <a:t>vivian</a:t>
            </a:r>
            <a:r>
              <a:rPr lang="en-US" dirty="0" smtClean="0"/>
              <a:t> </a:t>
            </a:r>
            <a:r>
              <a:rPr lang="en-US" dirty="0" err="1" smtClean="0"/>
              <a:t>fuera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ciudades</a:t>
            </a:r>
            <a:r>
              <a:rPr lang="en-US" dirty="0" smtClean="0"/>
              <a:t> </a:t>
            </a:r>
            <a:r>
              <a:rPr lang="en-US" dirty="0" err="1" smtClean="0"/>
              <a:t>amuralladas</a:t>
            </a:r>
            <a:r>
              <a:rPr lang="en-US" dirty="0" smtClean="0"/>
              <a:t>, en </a:t>
            </a:r>
            <a:r>
              <a:rPr lang="en-US" dirty="0" err="1" smtClean="0"/>
              <a:t>cortas</a:t>
            </a:r>
            <a:r>
              <a:rPr lang="en-US" dirty="0" smtClean="0"/>
              <a:t> </a:t>
            </a:r>
            <a:r>
              <a:rPr lang="en-US" dirty="0" err="1" smtClean="0"/>
              <a:t>distancias</a:t>
            </a:r>
            <a:r>
              <a:rPr lang="en-US" dirty="0" smtClean="0"/>
              <a:t> de los </a:t>
            </a:r>
            <a:r>
              <a:rPr lang="en-US" dirty="0" err="1" smtClean="0"/>
              <a:t>campos</a:t>
            </a:r>
            <a:r>
              <a:rPr lang="en-US" dirty="0" smtClean="0"/>
              <a:t> de </a:t>
            </a:r>
            <a:r>
              <a:rPr lang="en-US" dirty="0" err="1" smtClean="0"/>
              <a:t>cultivo</a:t>
            </a:r>
            <a:endParaRPr lang="en-US" dirty="0" smtClean="0"/>
          </a:p>
          <a:p>
            <a:r>
              <a:rPr lang="en-US" dirty="0" err="1" smtClean="0"/>
              <a:t>Gente</a:t>
            </a:r>
            <a:r>
              <a:rPr lang="en-US" dirty="0" smtClean="0"/>
              <a:t> </a:t>
            </a:r>
            <a:r>
              <a:rPr lang="en-US" dirty="0" err="1" smtClean="0"/>
              <a:t>pobre</a:t>
            </a:r>
            <a:r>
              <a:rPr lang="en-US" dirty="0" smtClean="0"/>
              <a:t> </a:t>
            </a:r>
            <a:r>
              <a:rPr lang="en-US" dirty="0" err="1" smtClean="0"/>
              <a:t>vivia</a:t>
            </a:r>
            <a:r>
              <a:rPr lang="en-US" dirty="0" smtClean="0"/>
              <a:t> en la </a:t>
            </a:r>
            <a:r>
              <a:rPr lang="en-US" dirty="0" err="1" smtClean="0"/>
              <a:t>periferia</a:t>
            </a:r>
            <a:r>
              <a:rPr lang="en-US" dirty="0" smtClean="0"/>
              <a:t> </a:t>
            </a:r>
            <a:r>
              <a:rPr lang="en-US" dirty="0" err="1" smtClean="0"/>
              <a:t>pero</a:t>
            </a:r>
            <a:r>
              <a:rPr lang="en-US" dirty="0" smtClean="0"/>
              <a:t> </a:t>
            </a:r>
            <a:r>
              <a:rPr lang="en-US" dirty="0" err="1" smtClean="0"/>
              <a:t>dentro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murallas</a:t>
            </a:r>
            <a:r>
              <a:rPr lang="en-US" dirty="0" smtClean="0"/>
              <a:t>.</a:t>
            </a:r>
          </a:p>
          <a:p>
            <a:r>
              <a:rPr lang="en-US" dirty="0" smtClean="0"/>
              <a:t>Los </a:t>
            </a:r>
            <a:r>
              <a:rPr lang="en-US" dirty="0" err="1" smtClean="0"/>
              <a:t>comerciantes</a:t>
            </a:r>
            <a:r>
              <a:rPr lang="en-US" dirty="0" smtClean="0"/>
              <a:t> y </a:t>
            </a:r>
            <a:r>
              <a:rPr lang="en-US" dirty="0" err="1" smtClean="0"/>
              <a:t>artesanos</a:t>
            </a:r>
            <a:r>
              <a:rPr lang="en-US" dirty="0" smtClean="0"/>
              <a:t> </a:t>
            </a:r>
            <a:r>
              <a:rPr lang="en-US" dirty="0" err="1" smtClean="0"/>
              <a:t>vivian</a:t>
            </a:r>
            <a:r>
              <a:rPr lang="en-US" dirty="0" smtClean="0"/>
              <a:t> </a:t>
            </a:r>
            <a:r>
              <a:rPr lang="en-US" dirty="0" err="1" smtClean="0"/>
              <a:t>cerca</a:t>
            </a:r>
            <a:r>
              <a:rPr lang="en-US" dirty="0" smtClean="0"/>
              <a:t> del </a:t>
            </a:r>
            <a:r>
              <a:rPr lang="en-US" dirty="0" err="1" smtClean="0"/>
              <a:t>centro</a:t>
            </a:r>
            <a:endParaRPr lang="en-US" dirty="0" smtClean="0"/>
          </a:p>
          <a:p>
            <a:r>
              <a:rPr lang="en-US" dirty="0" err="1" smtClean="0"/>
              <a:t>Monarcas</a:t>
            </a:r>
            <a:r>
              <a:rPr lang="en-US" dirty="0" smtClean="0"/>
              <a:t>, </a:t>
            </a:r>
            <a:r>
              <a:rPr lang="en-US" dirty="0" err="1" smtClean="0"/>
              <a:t>sacerdotes</a:t>
            </a:r>
            <a:r>
              <a:rPr lang="en-US" dirty="0" smtClean="0"/>
              <a:t> y </a:t>
            </a:r>
            <a:r>
              <a:rPr lang="en-US" dirty="0" err="1" smtClean="0"/>
              <a:t>guerreros</a:t>
            </a:r>
            <a:r>
              <a:rPr lang="en-US" dirty="0" smtClean="0"/>
              <a:t> </a:t>
            </a:r>
            <a:r>
              <a:rPr lang="en-US" dirty="0" err="1" smtClean="0"/>
              <a:t>vivian</a:t>
            </a:r>
            <a:r>
              <a:rPr lang="en-US" dirty="0" smtClean="0"/>
              <a:t> en el </a:t>
            </a:r>
            <a:r>
              <a:rPr lang="en-US" dirty="0" err="1" smtClean="0"/>
              <a:t>centro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Ciudades</a:t>
            </a:r>
            <a:r>
              <a:rPr lang="en-US" b="1" dirty="0" smtClean="0"/>
              <a:t> de Mesopotamia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Eran</a:t>
            </a:r>
            <a:r>
              <a:rPr lang="en-US" dirty="0" smtClean="0"/>
              <a:t> </a:t>
            </a:r>
            <a:r>
              <a:rPr lang="en-US" dirty="0" err="1" smtClean="0"/>
              <a:t>vulnerables</a:t>
            </a:r>
            <a:r>
              <a:rPr lang="en-US" dirty="0" smtClean="0"/>
              <a:t>, y </a:t>
            </a:r>
            <a:r>
              <a:rPr lang="en-US" dirty="0" err="1" smtClean="0"/>
              <a:t>plagadas</a:t>
            </a:r>
            <a:r>
              <a:rPr lang="en-US" dirty="0" smtClean="0"/>
              <a:t> de </a:t>
            </a:r>
            <a:r>
              <a:rPr lang="en-US" dirty="0" err="1" smtClean="0"/>
              <a:t>problemas</a:t>
            </a:r>
            <a:endParaRPr lang="en-US" dirty="0" smtClean="0"/>
          </a:p>
          <a:p>
            <a:r>
              <a:rPr lang="en-US" dirty="0" err="1" smtClean="0"/>
              <a:t>Incendios</a:t>
            </a:r>
            <a:endParaRPr lang="en-US" dirty="0" smtClean="0"/>
          </a:p>
          <a:p>
            <a:r>
              <a:rPr lang="en-US" dirty="0" err="1" smtClean="0"/>
              <a:t>Enfermedades</a:t>
            </a:r>
            <a:r>
              <a:rPr lang="en-US" dirty="0" smtClean="0"/>
              <a:t> </a:t>
            </a:r>
            <a:r>
              <a:rPr lang="en-US" dirty="0" err="1" smtClean="0"/>
              <a:t>debido</a:t>
            </a:r>
            <a:r>
              <a:rPr lang="en-US" dirty="0" smtClean="0"/>
              <a:t> al </a:t>
            </a:r>
            <a:r>
              <a:rPr lang="en-US" dirty="0" err="1" smtClean="0"/>
              <a:t>decificiente</a:t>
            </a:r>
            <a:r>
              <a:rPr lang="en-US" dirty="0" smtClean="0"/>
              <a:t> </a:t>
            </a:r>
            <a:r>
              <a:rPr lang="en-US" dirty="0" err="1" smtClean="0"/>
              <a:t>saneamiento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Hambrunas</a:t>
            </a:r>
            <a:endParaRPr lang="en-US" dirty="0" smtClean="0"/>
          </a:p>
          <a:p>
            <a:r>
              <a:rPr lang="en-US" dirty="0" err="1" smtClean="0"/>
              <a:t>Riesgo</a:t>
            </a:r>
            <a:r>
              <a:rPr lang="en-US" dirty="0" smtClean="0"/>
              <a:t> de </a:t>
            </a:r>
            <a:r>
              <a:rPr lang="en-US" dirty="0" err="1" smtClean="0"/>
              <a:t>invasiones</a:t>
            </a:r>
            <a:r>
              <a:rPr lang="en-US" dirty="0" smtClean="0"/>
              <a:t> </a:t>
            </a:r>
            <a:r>
              <a:rPr lang="en-US" dirty="0" err="1" smtClean="0"/>
              <a:t>enemigas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Ciudades</a:t>
            </a:r>
            <a:r>
              <a:rPr lang="en-US" b="1" dirty="0" smtClean="0"/>
              <a:t> </a:t>
            </a:r>
            <a:r>
              <a:rPr lang="en-US" b="1" dirty="0" err="1" smtClean="0"/>
              <a:t>Egipcias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3,300 BC along the Nile river, little is known about Egyptian cities prior to 2,000 BC</a:t>
            </a:r>
          </a:p>
          <a:p>
            <a:r>
              <a:rPr lang="en-US" dirty="0" smtClean="0"/>
              <a:t>Similar to Mesopotamian cities but were not walled</a:t>
            </a:r>
          </a:p>
          <a:p>
            <a:r>
              <a:rPr lang="en-US" dirty="0" smtClean="0"/>
              <a:t>Slightly smaller than Mesopotamian Cities</a:t>
            </a:r>
          </a:p>
          <a:p>
            <a:endParaRPr lang="es-EC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Cities of the Harappa Civilization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Emerged around 2,500 BC</a:t>
            </a:r>
          </a:p>
          <a:p>
            <a:r>
              <a:rPr lang="en-US" dirty="0" smtClean="0"/>
              <a:t>Along Indus river in what is now western Pakistan</a:t>
            </a:r>
          </a:p>
          <a:p>
            <a:r>
              <a:rPr lang="en-US" dirty="0" smtClean="0"/>
              <a:t>Important Cites were Harappa and Mohenjo-Daro</a:t>
            </a:r>
          </a:p>
          <a:p>
            <a:r>
              <a:rPr lang="en-US" dirty="0" smtClean="0"/>
              <a:t>Streets were straight and laid out in a gridiron pattern forming rectangular blocks</a:t>
            </a:r>
          </a:p>
          <a:p>
            <a:endParaRPr lang="es-EC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Introduccion</a:t>
            </a:r>
            <a:endParaRPr lang="en-US" dirty="0" smtClean="0"/>
          </a:p>
          <a:p>
            <a:r>
              <a:rPr lang="en-US" dirty="0" smtClean="0"/>
              <a:t>La </a:t>
            </a:r>
            <a:r>
              <a:rPr lang="en-US" dirty="0" err="1" smtClean="0"/>
              <a:t>organizacion</a:t>
            </a:r>
            <a:r>
              <a:rPr lang="en-US" dirty="0" smtClean="0"/>
              <a:t> social </a:t>
            </a:r>
            <a:r>
              <a:rPr lang="en-US" dirty="0" err="1" smtClean="0"/>
              <a:t>durante</a:t>
            </a:r>
            <a:r>
              <a:rPr lang="en-US" dirty="0" smtClean="0"/>
              <a:t> la </a:t>
            </a:r>
            <a:r>
              <a:rPr lang="en-US" dirty="0" err="1" smtClean="0"/>
              <a:t>prehistoria</a:t>
            </a:r>
            <a:r>
              <a:rPr lang="en-US" dirty="0" smtClean="0"/>
              <a:t> </a:t>
            </a:r>
            <a:r>
              <a:rPr lang="en-US" dirty="0" err="1" smtClean="0"/>
              <a:t>humana</a:t>
            </a:r>
            <a:endParaRPr lang="en-US" dirty="0" smtClean="0"/>
          </a:p>
          <a:p>
            <a:r>
              <a:rPr lang="en-US" dirty="0" err="1" smtClean="0"/>
              <a:t>Desarrollo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primeras</a:t>
            </a:r>
            <a:r>
              <a:rPr lang="en-US" dirty="0" smtClean="0"/>
              <a:t> </a:t>
            </a:r>
            <a:r>
              <a:rPr lang="en-US" dirty="0" err="1" smtClean="0"/>
              <a:t>ciudades</a:t>
            </a:r>
            <a:endParaRPr lang="en-US" dirty="0" smtClean="0"/>
          </a:p>
          <a:p>
            <a:r>
              <a:rPr lang="en-US" dirty="0" err="1" smtClean="0"/>
              <a:t>Evolucion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áreas</a:t>
            </a:r>
            <a:r>
              <a:rPr lang="en-US" dirty="0" smtClean="0"/>
              <a:t> </a:t>
            </a:r>
            <a:r>
              <a:rPr lang="en-US" dirty="0" err="1" smtClean="0"/>
              <a:t>urbanas</a:t>
            </a:r>
            <a:endParaRPr lang="en-US" dirty="0" smtClean="0"/>
          </a:p>
          <a:p>
            <a:pPr>
              <a:buNone/>
            </a:pPr>
            <a:endParaRPr lang="es-EC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Cities of the Harappa Civilization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Precincts/areas distinguished by specific economic activities</a:t>
            </a:r>
          </a:p>
          <a:p>
            <a:r>
              <a:rPr lang="en-US" dirty="0" smtClean="0"/>
              <a:t>Western edge of city was religious, political and educational center</a:t>
            </a:r>
          </a:p>
          <a:p>
            <a:r>
              <a:rPr lang="en-US" dirty="0" smtClean="0"/>
              <a:t>City had sewer system and system for collecting trash</a:t>
            </a:r>
          </a:p>
          <a:p>
            <a:r>
              <a:rPr lang="en-US" dirty="0" smtClean="0"/>
              <a:t>First cities to show signs of planned development</a:t>
            </a:r>
          </a:p>
          <a:p>
            <a:pPr>
              <a:buNone/>
            </a:pPr>
            <a:endParaRPr lang="es-EC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Mycenaean and Minoan Cities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Emerged around 2,000 BC (Athens about 800 BC)</a:t>
            </a:r>
          </a:p>
          <a:p>
            <a:r>
              <a:rPr lang="en-US" dirty="0" smtClean="0"/>
              <a:t>Radial Structure, with streets starting at center and extending straight out from that center</a:t>
            </a:r>
          </a:p>
          <a:p>
            <a:r>
              <a:rPr lang="en-US" dirty="0" smtClean="0"/>
              <a:t>Sections of city also radiated out from center (so everyone would be equal distance from center)</a:t>
            </a:r>
          </a:p>
          <a:p>
            <a:endParaRPr lang="es-EC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b="1" dirty="0" err="1" smtClean="0"/>
              <a:t>Other</a:t>
            </a:r>
            <a:r>
              <a:rPr lang="es-EC" b="1" dirty="0" smtClean="0"/>
              <a:t> </a:t>
            </a:r>
            <a:r>
              <a:rPr lang="es-EC" b="1" dirty="0" err="1" smtClean="0"/>
              <a:t>Early</a:t>
            </a:r>
            <a:r>
              <a:rPr lang="es-EC" b="1" dirty="0" smtClean="0"/>
              <a:t> </a:t>
            </a:r>
            <a:r>
              <a:rPr lang="es-EC" b="1" dirty="0" err="1" smtClean="0"/>
              <a:t>Urban</a:t>
            </a:r>
            <a:r>
              <a:rPr lang="es-EC" b="1" dirty="0" smtClean="0"/>
              <a:t> </a:t>
            </a:r>
            <a:r>
              <a:rPr lang="es-EC" b="1" dirty="0" err="1" smtClean="0"/>
              <a:t>Civilizations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C" dirty="0" smtClean="0"/>
              <a:t>China </a:t>
            </a:r>
            <a:r>
              <a:rPr lang="es-EC" dirty="0" err="1" smtClean="0"/>
              <a:t>along</a:t>
            </a:r>
            <a:r>
              <a:rPr lang="es-EC" dirty="0" smtClean="0"/>
              <a:t> </a:t>
            </a:r>
            <a:r>
              <a:rPr lang="es-EC" dirty="0" err="1" smtClean="0"/>
              <a:t>the</a:t>
            </a:r>
            <a:r>
              <a:rPr lang="es-EC" dirty="0" smtClean="0"/>
              <a:t> </a:t>
            </a:r>
            <a:r>
              <a:rPr lang="es-EC" dirty="0" err="1" smtClean="0"/>
              <a:t>Yellow</a:t>
            </a:r>
            <a:r>
              <a:rPr lang="es-EC" dirty="0" smtClean="0"/>
              <a:t> </a:t>
            </a:r>
            <a:r>
              <a:rPr lang="es-EC" dirty="0" err="1" smtClean="0"/>
              <a:t>river</a:t>
            </a:r>
            <a:r>
              <a:rPr lang="es-EC" dirty="0" smtClean="0"/>
              <a:t>, 2000-1500 BC</a:t>
            </a:r>
          </a:p>
          <a:p>
            <a:r>
              <a:rPr lang="es-EC" dirty="0" err="1" smtClean="0"/>
              <a:t>Ancient</a:t>
            </a:r>
            <a:r>
              <a:rPr lang="es-EC" dirty="0" smtClean="0"/>
              <a:t> Rome 700-600 BC</a:t>
            </a:r>
          </a:p>
          <a:p>
            <a:r>
              <a:rPr lang="es-EC" dirty="0" err="1" smtClean="0"/>
              <a:t>Mesoamerica</a:t>
            </a:r>
            <a:r>
              <a:rPr lang="es-EC" dirty="0" smtClean="0"/>
              <a:t> (</a:t>
            </a:r>
            <a:r>
              <a:rPr lang="es-EC" dirty="0" err="1" smtClean="0"/>
              <a:t>Mexico</a:t>
            </a:r>
            <a:r>
              <a:rPr lang="es-EC" dirty="0" smtClean="0"/>
              <a:t>, Guatemala, </a:t>
            </a:r>
            <a:r>
              <a:rPr lang="es-EC" dirty="0" err="1" smtClean="0"/>
              <a:t>Belize</a:t>
            </a:r>
            <a:r>
              <a:rPr lang="es-EC" dirty="0" smtClean="0"/>
              <a:t>, Honduras and El Salvador), </a:t>
            </a:r>
            <a:r>
              <a:rPr lang="es-EC" dirty="0" err="1" smtClean="0"/>
              <a:t>about</a:t>
            </a:r>
            <a:r>
              <a:rPr lang="es-EC" dirty="0" smtClean="0"/>
              <a:t> 200 BC</a:t>
            </a:r>
          </a:p>
          <a:p>
            <a:r>
              <a:rPr lang="es-EC" dirty="0" err="1" smtClean="0"/>
              <a:t>Early</a:t>
            </a:r>
            <a:r>
              <a:rPr lang="es-EC" dirty="0" smtClean="0"/>
              <a:t> </a:t>
            </a:r>
            <a:r>
              <a:rPr lang="es-EC" dirty="0" err="1" smtClean="0"/>
              <a:t>European</a:t>
            </a:r>
            <a:r>
              <a:rPr lang="es-EC" dirty="0" smtClean="0"/>
              <a:t> </a:t>
            </a:r>
            <a:r>
              <a:rPr lang="es-EC" dirty="0" err="1" smtClean="0"/>
              <a:t>Cities</a:t>
            </a:r>
            <a:r>
              <a:rPr lang="es-EC" dirty="0" smtClean="0"/>
              <a:t> </a:t>
            </a:r>
            <a:r>
              <a:rPr lang="es-EC" dirty="0" err="1" smtClean="0"/>
              <a:t>about</a:t>
            </a:r>
            <a:r>
              <a:rPr lang="es-EC" dirty="0" smtClean="0"/>
              <a:t> 400 AD</a:t>
            </a:r>
          </a:p>
          <a:p>
            <a:r>
              <a:rPr lang="es-EC" dirty="0" smtClean="0"/>
              <a:t>Industrial </a:t>
            </a:r>
            <a:r>
              <a:rPr lang="es-EC" dirty="0" err="1" smtClean="0"/>
              <a:t>Cities</a:t>
            </a:r>
            <a:r>
              <a:rPr lang="es-EC" dirty="0" smtClean="0"/>
              <a:t> </a:t>
            </a:r>
            <a:r>
              <a:rPr lang="es-EC" dirty="0" err="1" smtClean="0"/>
              <a:t>about</a:t>
            </a:r>
            <a:r>
              <a:rPr lang="es-EC" dirty="0" smtClean="0"/>
              <a:t> 1750 AD</a:t>
            </a:r>
          </a:p>
          <a:p>
            <a:endParaRPr lang="es-EC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Factors Contributing to Ancient Urbanization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Population pressures</a:t>
            </a:r>
          </a:p>
          <a:p>
            <a:r>
              <a:rPr lang="en-US" dirty="0" smtClean="0"/>
              <a:t>Forces of Natural Environment--Topography, climate, natural resources</a:t>
            </a:r>
          </a:p>
          <a:p>
            <a:r>
              <a:rPr lang="en-US" dirty="0" smtClean="0"/>
              <a:t>Technology--tools and techniques</a:t>
            </a:r>
          </a:p>
          <a:p>
            <a:r>
              <a:rPr lang="en-US" dirty="0" smtClean="0"/>
              <a:t>Emergence of Agriculture</a:t>
            </a:r>
          </a:p>
          <a:p>
            <a:r>
              <a:rPr lang="en-US" dirty="0" smtClean="0"/>
              <a:t>Organization--arrangement of population into functional institutions</a:t>
            </a:r>
          </a:p>
          <a:p>
            <a:endParaRPr lang="es-EC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Factors Contributing to Ancient Urbanization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Trade Between Villages</a:t>
            </a:r>
          </a:p>
          <a:p>
            <a:r>
              <a:rPr lang="en-US" dirty="0" smtClean="0"/>
              <a:t>Division of Labor</a:t>
            </a:r>
          </a:p>
          <a:p>
            <a:r>
              <a:rPr lang="en-US" dirty="0" smtClean="0"/>
              <a:t>Organized Religion</a:t>
            </a:r>
          </a:p>
          <a:p>
            <a:r>
              <a:rPr lang="en-US" dirty="0" smtClean="0"/>
              <a:t>Organized Government</a:t>
            </a:r>
          </a:p>
          <a:p>
            <a:r>
              <a:rPr lang="en-US" dirty="0" smtClean="0"/>
              <a:t>Transportation Technologies</a:t>
            </a:r>
          </a:p>
          <a:p>
            <a:pPr>
              <a:buNone/>
            </a:pPr>
            <a:endParaRPr lang="es-EC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/>
              <a:t>Origenes</a:t>
            </a:r>
            <a:r>
              <a:rPr lang="en-US" b="1" dirty="0" smtClean="0"/>
              <a:t> de </a:t>
            </a:r>
            <a:r>
              <a:rPr lang="en-US" b="1" dirty="0" err="1" smtClean="0"/>
              <a:t>las</a:t>
            </a:r>
            <a:r>
              <a:rPr lang="en-US" b="1" dirty="0" smtClean="0"/>
              <a:t> </a:t>
            </a:r>
            <a:r>
              <a:rPr lang="en-US" b="1" dirty="0" err="1" smtClean="0"/>
              <a:t>ciudades</a:t>
            </a:r>
            <a:r>
              <a:rPr lang="en-US" b="1" dirty="0" smtClean="0"/>
              <a:t>: </a:t>
            </a:r>
            <a:r>
              <a:rPr lang="en-US" b="1" dirty="0" err="1" smtClean="0"/>
              <a:t>Puntos</a:t>
            </a:r>
            <a:r>
              <a:rPr lang="en-US" b="1" dirty="0" smtClean="0"/>
              <a:t> </a:t>
            </a:r>
            <a:r>
              <a:rPr lang="en-US" b="1" dirty="0" err="1" smtClean="0"/>
              <a:t>introductorios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La ciudad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relativamente</a:t>
            </a:r>
            <a:r>
              <a:rPr lang="en-US" dirty="0" smtClean="0"/>
              <a:t> </a:t>
            </a:r>
            <a:r>
              <a:rPr lang="en-US" dirty="0" err="1" smtClean="0"/>
              <a:t>nueva</a:t>
            </a:r>
            <a:r>
              <a:rPr lang="en-US" dirty="0" smtClean="0"/>
              <a:t> forma de </a:t>
            </a:r>
            <a:r>
              <a:rPr lang="en-US" dirty="0" err="1" smtClean="0"/>
              <a:t>organizacion</a:t>
            </a:r>
            <a:r>
              <a:rPr lang="en-US" dirty="0" smtClean="0"/>
              <a:t> social</a:t>
            </a:r>
          </a:p>
          <a:p>
            <a:pPr lvl="1"/>
            <a:r>
              <a:rPr lang="en-US" sz="3000" dirty="0" smtClean="0"/>
              <a:t>Homo sapiens, el actual </a:t>
            </a:r>
            <a:r>
              <a:rPr lang="en-US" sz="3000" dirty="0" err="1" smtClean="0"/>
              <a:t>humano</a:t>
            </a:r>
            <a:r>
              <a:rPr lang="en-US" sz="3000" dirty="0" smtClean="0"/>
              <a:t> </a:t>
            </a:r>
            <a:r>
              <a:rPr lang="en-US" sz="3000" dirty="0" err="1" smtClean="0"/>
              <a:t>existe</a:t>
            </a:r>
            <a:r>
              <a:rPr lang="en-US" sz="3000" dirty="0" smtClean="0"/>
              <a:t> </a:t>
            </a:r>
            <a:r>
              <a:rPr lang="en-US" sz="3000" dirty="0" err="1" smtClean="0"/>
              <a:t>aprox</a:t>
            </a:r>
            <a:r>
              <a:rPr lang="en-US" sz="3000" dirty="0" smtClean="0"/>
              <a:t> </a:t>
            </a:r>
            <a:r>
              <a:rPr lang="en-US" sz="3000" dirty="0" err="1" smtClean="0"/>
              <a:t>desde</a:t>
            </a:r>
            <a:r>
              <a:rPr lang="en-US" sz="3000" dirty="0" smtClean="0"/>
              <a:t> 40.000 </a:t>
            </a:r>
            <a:r>
              <a:rPr lang="en-US" sz="3000" dirty="0" err="1" smtClean="0"/>
              <a:t>años</a:t>
            </a:r>
            <a:r>
              <a:rPr lang="en-US" sz="3000" dirty="0" smtClean="0"/>
              <a:t>, </a:t>
            </a:r>
            <a:r>
              <a:rPr lang="en-US" sz="3000" dirty="0" err="1" smtClean="0"/>
              <a:t>pero</a:t>
            </a:r>
            <a:r>
              <a:rPr lang="en-US" sz="3000" dirty="0" smtClean="0"/>
              <a:t> </a:t>
            </a:r>
            <a:r>
              <a:rPr lang="en-US" sz="3000" dirty="0" err="1" smtClean="0"/>
              <a:t>las</a:t>
            </a:r>
            <a:r>
              <a:rPr lang="en-US" sz="3000" dirty="0" smtClean="0"/>
              <a:t> </a:t>
            </a:r>
            <a:r>
              <a:rPr lang="en-US" sz="3000" dirty="0" err="1" smtClean="0"/>
              <a:t>ciudades</a:t>
            </a:r>
            <a:r>
              <a:rPr lang="en-US" sz="3000" dirty="0" smtClean="0"/>
              <a:t> </a:t>
            </a:r>
            <a:r>
              <a:rPr lang="en-US" sz="3000" dirty="0" err="1" smtClean="0"/>
              <a:t>existen</a:t>
            </a:r>
            <a:r>
              <a:rPr lang="en-US" sz="3000" dirty="0" smtClean="0"/>
              <a:t> </a:t>
            </a:r>
            <a:r>
              <a:rPr lang="en-US" sz="3000" dirty="0" err="1" smtClean="0"/>
              <a:t>hace</a:t>
            </a:r>
            <a:r>
              <a:rPr lang="en-US" sz="3000" dirty="0" smtClean="0"/>
              <a:t> </a:t>
            </a:r>
            <a:r>
              <a:rPr lang="en-US" sz="3000" dirty="0" err="1" smtClean="0"/>
              <a:t>menos</a:t>
            </a:r>
            <a:r>
              <a:rPr lang="en-US" sz="3000" dirty="0" smtClean="0"/>
              <a:t> de 10.000 </a:t>
            </a:r>
            <a:r>
              <a:rPr lang="en-US" sz="3000" dirty="0" err="1" smtClean="0"/>
              <a:t>años</a:t>
            </a:r>
            <a:r>
              <a:rPr lang="en-US" sz="3000" dirty="0" smtClean="0"/>
              <a:t>.</a:t>
            </a:r>
          </a:p>
          <a:p>
            <a:pPr lvl="1"/>
            <a:r>
              <a:rPr lang="en-US" sz="3000" dirty="0" err="1" smtClean="0"/>
              <a:t>Jerico</a:t>
            </a:r>
            <a:r>
              <a:rPr lang="en-US" sz="3000" dirty="0" smtClean="0"/>
              <a:t>, </a:t>
            </a:r>
            <a:r>
              <a:rPr lang="en-US" sz="3000" dirty="0" err="1" smtClean="0"/>
              <a:t>crecio</a:t>
            </a:r>
            <a:r>
              <a:rPr lang="en-US" sz="3000" dirty="0" smtClean="0"/>
              <a:t> en el 7000 BC de </a:t>
            </a:r>
            <a:r>
              <a:rPr lang="en-US" sz="3000" dirty="0" err="1" smtClean="0"/>
              <a:t>una</a:t>
            </a:r>
            <a:r>
              <a:rPr lang="en-US" sz="3000" dirty="0" smtClean="0"/>
              <a:t> </a:t>
            </a:r>
            <a:r>
              <a:rPr lang="en-US" sz="3000" dirty="0" err="1" smtClean="0"/>
              <a:t>aldea</a:t>
            </a:r>
            <a:r>
              <a:rPr lang="en-US" sz="3000" dirty="0" smtClean="0"/>
              <a:t> a </a:t>
            </a:r>
            <a:r>
              <a:rPr lang="en-US" sz="3000" dirty="0" err="1" smtClean="0"/>
              <a:t>una</a:t>
            </a:r>
            <a:r>
              <a:rPr lang="en-US" sz="3000" dirty="0" smtClean="0"/>
              <a:t> “ciudad” de </a:t>
            </a:r>
            <a:r>
              <a:rPr lang="en-US" sz="3000" dirty="0" err="1" smtClean="0"/>
              <a:t>alrededor</a:t>
            </a:r>
            <a:r>
              <a:rPr lang="en-US" sz="3000" dirty="0" smtClean="0"/>
              <a:t> de 3.000 </a:t>
            </a:r>
            <a:r>
              <a:rPr lang="en-US" sz="3000" dirty="0" err="1" smtClean="0"/>
              <a:t>hab</a:t>
            </a:r>
            <a:endParaRPr lang="en-US" sz="3000" dirty="0" smtClean="0"/>
          </a:p>
          <a:p>
            <a:pPr lvl="1"/>
            <a:r>
              <a:rPr lang="en-US" sz="3000" dirty="0" smtClean="0"/>
              <a:t>Las </a:t>
            </a:r>
            <a:r>
              <a:rPr lang="en-US" sz="3000" dirty="0" err="1" smtClean="0"/>
              <a:t>primeras</a:t>
            </a:r>
            <a:r>
              <a:rPr lang="en-US" sz="3000" dirty="0" smtClean="0"/>
              <a:t> </a:t>
            </a:r>
            <a:r>
              <a:rPr lang="en-US" sz="3000" dirty="0" err="1" smtClean="0"/>
              <a:t>grandes</a:t>
            </a:r>
            <a:r>
              <a:rPr lang="en-US" sz="3000" dirty="0" smtClean="0"/>
              <a:t> </a:t>
            </a:r>
            <a:r>
              <a:rPr lang="en-US" sz="3000" dirty="0" err="1" smtClean="0"/>
              <a:t>ciudades</a:t>
            </a:r>
            <a:r>
              <a:rPr lang="en-US" sz="3000" dirty="0" smtClean="0"/>
              <a:t> de </a:t>
            </a:r>
            <a:r>
              <a:rPr lang="en-US" sz="3000" dirty="0" err="1" smtClean="0"/>
              <a:t>aprox</a:t>
            </a:r>
            <a:r>
              <a:rPr lang="en-US" sz="3000" dirty="0" smtClean="0"/>
              <a:t> 25.000 </a:t>
            </a:r>
            <a:r>
              <a:rPr lang="en-US" sz="3000" dirty="0" err="1" smtClean="0"/>
              <a:t>habs</a:t>
            </a:r>
            <a:r>
              <a:rPr lang="en-US" sz="3000" dirty="0" smtClean="0"/>
              <a:t>, se </a:t>
            </a:r>
            <a:r>
              <a:rPr lang="en-US" sz="3000" dirty="0" err="1" smtClean="0"/>
              <a:t>establecieron</a:t>
            </a:r>
            <a:r>
              <a:rPr lang="en-US" sz="3000" dirty="0" smtClean="0"/>
              <a:t> en Mesopotamia.</a:t>
            </a:r>
          </a:p>
          <a:p>
            <a:endParaRPr lang="es-EC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Prehistoria</a:t>
            </a:r>
            <a:r>
              <a:rPr lang="en-US" b="1" dirty="0" smtClean="0"/>
              <a:t> </a:t>
            </a:r>
            <a:r>
              <a:rPr lang="en-US" b="1" dirty="0" err="1" smtClean="0"/>
              <a:t>humana</a:t>
            </a:r>
            <a:endParaRPr lang="en-US" b="1" dirty="0" smtClean="0"/>
          </a:p>
          <a:p>
            <a:r>
              <a:rPr lang="en-US" b="1" dirty="0" err="1" smtClean="0"/>
              <a:t>Paleolitico</a:t>
            </a:r>
            <a:r>
              <a:rPr lang="en-US" b="1" dirty="0" smtClean="0"/>
              <a:t>, </a:t>
            </a:r>
            <a:r>
              <a:rPr lang="en-US" b="1" dirty="0" err="1" smtClean="0"/>
              <a:t>Mesolitico</a:t>
            </a:r>
            <a:r>
              <a:rPr lang="en-US" b="1" dirty="0" smtClean="0"/>
              <a:t>, y </a:t>
            </a:r>
            <a:r>
              <a:rPr lang="en-US" b="1" dirty="0" err="1" smtClean="0"/>
              <a:t>Neolitico</a:t>
            </a:r>
            <a:endParaRPr lang="en-US" b="1" dirty="0" smtClean="0"/>
          </a:p>
          <a:p>
            <a:pPr>
              <a:buNone/>
            </a:pPr>
            <a:endParaRPr lang="es-EC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Periodo</a:t>
            </a:r>
            <a:r>
              <a:rPr lang="en-US" b="1" dirty="0" smtClean="0"/>
              <a:t> </a:t>
            </a:r>
            <a:r>
              <a:rPr lang="en-US" b="1" dirty="0" err="1" smtClean="0"/>
              <a:t>Paleolitico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Es el </a:t>
            </a:r>
            <a:r>
              <a:rPr lang="en-US" dirty="0" err="1" smtClean="0"/>
              <a:t>mas</a:t>
            </a:r>
            <a:r>
              <a:rPr lang="en-US" dirty="0" smtClean="0"/>
              <a:t> </a:t>
            </a:r>
            <a:r>
              <a:rPr lang="en-US" dirty="0" err="1" smtClean="0"/>
              <a:t>antiguo</a:t>
            </a:r>
            <a:r>
              <a:rPr lang="en-US" dirty="0" smtClean="0"/>
              <a:t> de la </a:t>
            </a:r>
            <a:r>
              <a:rPr lang="en-US" dirty="0" err="1" smtClean="0"/>
              <a:t>edad</a:t>
            </a:r>
            <a:r>
              <a:rPr lang="en-US" dirty="0" smtClean="0"/>
              <a:t> de </a:t>
            </a:r>
            <a:r>
              <a:rPr lang="en-US" dirty="0" err="1" smtClean="0"/>
              <a:t>piedra</a:t>
            </a:r>
            <a:r>
              <a:rPr lang="en-US" dirty="0" smtClean="0"/>
              <a:t>, ante del 10.000 BC.</a:t>
            </a:r>
          </a:p>
          <a:p>
            <a:r>
              <a:rPr lang="en-US" dirty="0" smtClean="0"/>
              <a:t>Los </a:t>
            </a:r>
            <a:r>
              <a:rPr lang="en-US" dirty="0" err="1" smtClean="0"/>
              <a:t>humanos</a:t>
            </a:r>
            <a:r>
              <a:rPr lang="en-US" dirty="0" smtClean="0"/>
              <a:t> </a:t>
            </a:r>
            <a:r>
              <a:rPr lang="en-US" dirty="0" err="1" smtClean="0"/>
              <a:t>eran</a:t>
            </a:r>
            <a:r>
              <a:rPr lang="en-US" dirty="0" smtClean="0"/>
              <a:t> </a:t>
            </a:r>
            <a:r>
              <a:rPr lang="en-US" dirty="0" err="1" smtClean="0"/>
              <a:t>nomadas</a:t>
            </a:r>
            <a:r>
              <a:rPr lang="en-US" dirty="0" smtClean="0"/>
              <a:t>, </a:t>
            </a:r>
            <a:r>
              <a:rPr lang="en-US" dirty="0" err="1" smtClean="0"/>
              <a:t>cazadores</a:t>
            </a:r>
            <a:r>
              <a:rPr lang="en-US" dirty="0" smtClean="0"/>
              <a:t>, y </a:t>
            </a:r>
            <a:r>
              <a:rPr lang="en-US" dirty="0" err="1" smtClean="0"/>
              <a:t>recolectores</a:t>
            </a:r>
            <a:endParaRPr lang="en-US" dirty="0" smtClean="0"/>
          </a:p>
          <a:p>
            <a:r>
              <a:rPr lang="en-US" dirty="0" smtClean="0"/>
              <a:t>No </a:t>
            </a:r>
            <a:r>
              <a:rPr lang="en-US" dirty="0" err="1" smtClean="0"/>
              <a:t>tenian</a:t>
            </a:r>
            <a:r>
              <a:rPr lang="en-US" dirty="0" smtClean="0"/>
              <a:t> </a:t>
            </a:r>
            <a:r>
              <a:rPr lang="en-US" dirty="0" err="1" smtClean="0"/>
              <a:t>asentamientos</a:t>
            </a:r>
            <a:r>
              <a:rPr lang="en-US" dirty="0" smtClean="0"/>
              <a:t> </a:t>
            </a:r>
            <a:r>
              <a:rPr lang="en-US" dirty="0" err="1" smtClean="0"/>
              <a:t>permanentes</a:t>
            </a:r>
            <a:endParaRPr lang="en-US" dirty="0" smtClean="0"/>
          </a:p>
          <a:p>
            <a:r>
              <a:rPr lang="en-US" dirty="0" smtClean="0"/>
              <a:t>Vivian al </a:t>
            </a:r>
            <a:r>
              <a:rPr lang="en-US" dirty="0" err="1" smtClean="0"/>
              <a:t>dia</a:t>
            </a:r>
            <a:r>
              <a:rPr lang="en-US" dirty="0" smtClean="0"/>
              <a:t>, sin </a:t>
            </a:r>
            <a:r>
              <a:rPr lang="en-US" dirty="0" err="1" smtClean="0"/>
              <a:t>fuentes</a:t>
            </a:r>
            <a:r>
              <a:rPr lang="en-US" dirty="0" smtClean="0"/>
              <a:t> de </a:t>
            </a:r>
            <a:r>
              <a:rPr lang="en-US" dirty="0" err="1" smtClean="0"/>
              <a:t>alimento</a:t>
            </a:r>
            <a:r>
              <a:rPr lang="en-US" dirty="0" smtClean="0"/>
              <a:t> </a:t>
            </a:r>
            <a:r>
              <a:rPr lang="en-US" dirty="0" err="1" smtClean="0"/>
              <a:t>constante</a:t>
            </a:r>
            <a:endParaRPr lang="en-US" dirty="0" smtClean="0"/>
          </a:p>
          <a:p>
            <a:endParaRPr lang="es-EC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Periodo</a:t>
            </a:r>
            <a:r>
              <a:rPr lang="en-US" b="1" dirty="0" smtClean="0"/>
              <a:t> </a:t>
            </a:r>
            <a:r>
              <a:rPr lang="en-US" b="1" dirty="0" err="1" smtClean="0"/>
              <a:t>Mesolitico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Edad</a:t>
            </a:r>
            <a:r>
              <a:rPr lang="en-US" dirty="0" smtClean="0"/>
              <a:t> de </a:t>
            </a:r>
            <a:r>
              <a:rPr lang="en-US" dirty="0" err="1" smtClean="0"/>
              <a:t>piedra</a:t>
            </a:r>
            <a:r>
              <a:rPr lang="en-US" dirty="0" smtClean="0"/>
              <a:t> </a:t>
            </a:r>
            <a:r>
              <a:rPr lang="en-US" dirty="0" err="1" smtClean="0"/>
              <a:t>intermedia</a:t>
            </a:r>
            <a:r>
              <a:rPr lang="en-US" dirty="0" smtClean="0"/>
              <a:t>, 10.000 al 8.000BC</a:t>
            </a:r>
          </a:p>
          <a:p>
            <a:r>
              <a:rPr lang="en-US" dirty="0" smtClean="0"/>
              <a:t>El </a:t>
            </a:r>
            <a:r>
              <a:rPr lang="en-US" dirty="0" err="1" smtClean="0"/>
              <a:t>cambio</a:t>
            </a:r>
            <a:r>
              <a:rPr lang="en-US" dirty="0" smtClean="0"/>
              <a:t> </a:t>
            </a:r>
            <a:r>
              <a:rPr lang="en-US" dirty="0" err="1" smtClean="0"/>
              <a:t>climatico</a:t>
            </a:r>
            <a:r>
              <a:rPr lang="en-US" dirty="0" smtClean="0"/>
              <a:t> </a:t>
            </a:r>
            <a:r>
              <a:rPr lang="en-US" dirty="0" err="1" smtClean="0"/>
              <a:t>contribuyo</a:t>
            </a:r>
            <a:r>
              <a:rPr lang="en-US" dirty="0" smtClean="0"/>
              <a:t> a la </a:t>
            </a:r>
            <a:r>
              <a:rPr lang="en-US" dirty="0" err="1" smtClean="0"/>
              <a:t>aparicion</a:t>
            </a:r>
            <a:r>
              <a:rPr lang="en-US" dirty="0" smtClean="0"/>
              <a:t> de </a:t>
            </a:r>
            <a:r>
              <a:rPr lang="en-US" dirty="0" err="1" smtClean="0"/>
              <a:t>nuevas</a:t>
            </a:r>
            <a:r>
              <a:rPr lang="en-US" dirty="0" smtClean="0"/>
              <a:t> </a:t>
            </a:r>
            <a:r>
              <a:rPr lang="en-US" dirty="0" err="1" smtClean="0"/>
              <a:t>plantas</a:t>
            </a:r>
            <a:r>
              <a:rPr lang="en-US" dirty="0" smtClean="0"/>
              <a:t> y </a:t>
            </a:r>
            <a:r>
              <a:rPr lang="en-US" dirty="0" err="1" smtClean="0"/>
              <a:t>animales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Nuevas</a:t>
            </a:r>
            <a:r>
              <a:rPr lang="en-US" dirty="0" smtClean="0"/>
              <a:t> </a:t>
            </a:r>
            <a:r>
              <a:rPr lang="en-US" dirty="0" err="1" smtClean="0"/>
              <a:t>tecnologias</a:t>
            </a:r>
            <a:r>
              <a:rPr lang="en-US" dirty="0" smtClean="0"/>
              <a:t> y </a:t>
            </a:r>
            <a:r>
              <a:rPr lang="en-US" dirty="0" err="1" smtClean="0"/>
              <a:t>modos</a:t>
            </a:r>
            <a:r>
              <a:rPr lang="en-US" dirty="0" smtClean="0"/>
              <a:t> de </a:t>
            </a:r>
            <a:r>
              <a:rPr lang="en-US" dirty="0" err="1" smtClean="0"/>
              <a:t>subsistencia</a:t>
            </a:r>
            <a:r>
              <a:rPr lang="en-US" dirty="0" smtClean="0"/>
              <a:t> </a:t>
            </a:r>
            <a:r>
              <a:rPr lang="en-US" dirty="0" err="1" smtClean="0"/>
              <a:t>contribuyeron</a:t>
            </a:r>
            <a:r>
              <a:rPr lang="en-US" dirty="0" smtClean="0"/>
              <a:t> al </a:t>
            </a:r>
            <a:r>
              <a:rPr lang="en-US" dirty="0" err="1" smtClean="0"/>
              <a:t>suministro</a:t>
            </a:r>
            <a:r>
              <a:rPr lang="en-US" dirty="0" smtClean="0"/>
              <a:t> de </a:t>
            </a:r>
            <a:r>
              <a:rPr lang="en-US" dirty="0" err="1" smtClean="0"/>
              <a:t>alimentos</a:t>
            </a:r>
            <a:endParaRPr lang="en-US" dirty="0" smtClean="0"/>
          </a:p>
          <a:p>
            <a:r>
              <a:rPr lang="en-US" dirty="0" err="1" smtClean="0"/>
              <a:t>Pequeño</a:t>
            </a:r>
            <a:r>
              <a:rPr lang="en-US" dirty="0" smtClean="0"/>
              <a:t> y </a:t>
            </a:r>
            <a:r>
              <a:rPr lang="en-US" dirty="0" err="1" smtClean="0"/>
              <a:t>dispersos</a:t>
            </a:r>
            <a:r>
              <a:rPr lang="en-US" dirty="0" smtClean="0"/>
              <a:t> </a:t>
            </a:r>
            <a:r>
              <a:rPr lang="en-US" dirty="0" err="1" smtClean="0"/>
              <a:t>asentamientos</a:t>
            </a:r>
            <a:r>
              <a:rPr lang="en-US" dirty="0" smtClean="0"/>
              <a:t>, no </a:t>
            </a:r>
            <a:r>
              <a:rPr lang="en-US" dirty="0" err="1" smtClean="0"/>
              <a:t>ciudades</a:t>
            </a:r>
            <a:endParaRPr lang="es-EC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Period </a:t>
            </a:r>
            <a:r>
              <a:rPr lang="en-US" b="1" dirty="0" err="1" smtClean="0"/>
              <a:t>Neolitico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New stone age, 8,000 to 4,000 BC</a:t>
            </a:r>
          </a:p>
          <a:p>
            <a:r>
              <a:rPr lang="en-US" dirty="0" smtClean="0"/>
              <a:t>Agriculture was starting to emerge, the domestication of plants and animals</a:t>
            </a:r>
          </a:p>
          <a:p>
            <a:r>
              <a:rPr lang="en-US" dirty="0" smtClean="0"/>
              <a:t>Development in fertile crescent which included present day Israel, Lebanon, Jordan, Syria, northern Iraq, and western Iran</a:t>
            </a:r>
          </a:p>
          <a:p>
            <a:r>
              <a:rPr lang="en-US" dirty="0" smtClean="0"/>
              <a:t>Village life was becoming more sustainable and common</a:t>
            </a:r>
          </a:p>
          <a:p>
            <a:endParaRPr lang="es-EC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err="1" smtClean="0"/>
              <a:t>Factores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que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afectaron</a:t>
            </a:r>
            <a:r>
              <a:rPr lang="en-US" sz="3600" b="1" dirty="0" smtClean="0"/>
              <a:t> la </a:t>
            </a:r>
            <a:r>
              <a:rPr lang="en-US" sz="3600" b="1" dirty="0" err="1" smtClean="0"/>
              <a:t>organizacion</a:t>
            </a:r>
            <a:r>
              <a:rPr lang="en-US" sz="3600" b="1" dirty="0" smtClean="0"/>
              <a:t> social </a:t>
            </a:r>
            <a:r>
              <a:rPr lang="en-US" sz="3600" b="1" dirty="0" err="1" smtClean="0"/>
              <a:t>durante</a:t>
            </a:r>
            <a:r>
              <a:rPr lang="en-US" sz="3600" b="1" dirty="0" smtClean="0"/>
              <a:t> la </a:t>
            </a:r>
            <a:r>
              <a:rPr lang="en-US" sz="3600" b="1" dirty="0" err="1" smtClean="0"/>
              <a:t>prehistoria</a:t>
            </a:r>
            <a:endParaRPr lang="es-EC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Clima</a:t>
            </a:r>
            <a:r>
              <a:rPr lang="en-US" dirty="0" smtClean="0"/>
              <a:t> global, se </a:t>
            </a:r>
            <a:r>
              <a:rPr lang="en-US" dirty="0" err="1" smtClean="0"/>
              <a:t>volvio</a:t>
            </a:r>
            <a:r>
              <a:rPr lang="en-US" dirty="0" smtClean="0"/>
              <a:t> </a:t>
            </a:r>
            <a:r>
              <a:rPr lang="en-US" dirty="0" err="1" smtClean="0"/>
              <a:t>mas</a:t>
            </a:r>
            <a:r>
              <a:rPr lang="en-US" dirty="0" smtClean="0"/>
              <a:t> </a:t>
            </a:r>
            <a:r>
              <a:rPr lang="en-US" dirty="0" err="1" smtClean="0"/>
              <a:t>caliente</a:t>
            </a:r>
            <a:endParaRPr lang="en-US" dirty="0" smtClean="0"/>
          </a:p>
          <a:p>
            <a:r>
              <a:rPr lang="en-US" dirty="0" err="1" smtClean="0"/>
              <a:t>Nuevos</a:t>
            </a:r>
            <a:r>
              <a:rPr lang="en-US" dirty="0" smtClean="0"/>
              <a:t> </a:t>
            </a:r>
            <a:r>
              <a:rPr lang="en-US" dirty="0" err="1" smtClean="0"/>
              <a:t>metodos</a:t>
            </a:r>
            <a:r>
              <a:rPr lang="en-US" dirty="0" smtClean="0"/>
              <a:t> y </a:t>
            </a:r>
            <a:r>
              <a:rPr lang="en-US" dirty="0" err="1" smtClean="0"/>
              <a:t>tecnologias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la </a:t>
            </a:r>
            <a:r>
              <a:rPr lang="en-US" dirty="0" err="1" smtClean="0"/>
              <a:t>produccion</a:t>
            </a:r>
            <a:r>
              <a:rPr lang="en-US" dirty="0" smtClean="0"/>
              <a:t> de </a:t>
            </a:r>
            <a:r>
              <a:rPr lang="en-US" dirty="0" err="1" smtClean="0"/>
              <a:t>alimentos</a:t>
            </a:r>
            <a:endParaRPr lang="en-US" dirty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/>
              <a:t>Organizacion</a:t>
            </a:r>
            <a:r>
              <a:rPr lang="en-US" b="1" dirty="0" smtClean="0"/>
              <a:t> social y </a:t>
            </a:r>
            <a:r>
              <a:rPr lang="en-US" b="1" dirty="0" err="1" smtClean="0"/>
              <a:t>crecimiento</a:t>
            </a:r>
            <a:r>
              <a:rPr lang="en-US" b="1" dirty="0" smtClean="0"/>
              <a:t> de la </a:t>
            </a:r>
            <a:r>
              <a:rPr lang="en-US" b="1" dirty="0" err="1" smtClean="0"/>
              <a:t>poblacion</a:t>
            </a:r>
            <a:r>
              <a:rPr lang="en-US" b="1" dirty="0" smtClean="0"/>
              <a:t> </a:t>
            </a:r>
            <a:r>
              <a:rPr lang="en-US" b="1" dirty="0" err="1" smtClean="0"/>
              <a:t>mundial</a:t>
            </a:r>
            <a:endParaRPr lang="es-EC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1500166" y="2071678"/>
          <a:ext cx="6096000" cy="365760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r>
                        <a:rPr lang="es-EC" b="1"/>
                        <a:t>Date</a:t>
                      </a:r>
                      <a:endParaRPr lang="es-EC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 b="1"/>
                        <a:t>World's Population</a:t>
                      </a:r>
                      <a:endParaRPr lang="es-EC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s-EC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EC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EC"/>
                        <a:t>8, 000 B. C.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/>
                        <a:t>100 million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EC"/>
                        <a:t>1 A.D.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/>
                        <a:t>300 million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EC"/>
                        <a:t>1800 A.D.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/>
                        <a:t>1 billion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EC"/>
                        <a:t>1930 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/>
                        <a:t>2 billion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EC"/>
                        <a:t>1962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/>
                        <a:t>3 billion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EC"/>
                        <a:t>1974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/>
                        <a:t>4 billion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EC"/>
                        <a:t>1987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/>
                        <a:t>5 billion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s-EC"/>
                        <a:t>1998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C" dirty="0"/>
                        <a:t>5.95 </a:t>
                      </a:r>
                      <a:r>
                        <a:rPr lang="es-EC" dirty="0" err="1"/>
                        <a:t>billion</a:t>
                      </a:r>
                      <a:endParaRPr lang="es-EC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794</Words>
  <Application>Microsoft Office PowerPoint</Application>
  <PresentationFormat>Presentación en pantalla (4:3)</PresentationFormat>
  <Paragraphs>124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5" baseType="lpstr">
      <vt:lpstr>Tema de Office</vt:lpstr>
      <vt:lpstr>Origen e historia de las ciudades</vt:lpstr>
      <vt:lpstr>Diapositiva 2</vt:lpstr>
      <vt:lpstr>Origenes de las ciudades: Puntos introductorios</vt:lpstr>
      <vt:lpstr>Diapositiva 4</vt:lpstr>
      <vt:lpstr>Periodo Paleolitico</vt:lpstr>
      <vt:lpstr>Periodo Mesolitico</vt:lpstr>
      <vt:lpstr>Period Neolitico</vt:lpstr>
      <vt:lpstr>Factores que afectaron la organizacion social durante la prehistoria</vt:lpstr>
      <vt:lpstr>Organizacion social y crecimiento de la poblacion mundial</vt:lpstr>
      <vt:lpstr>Aldeas grandes!</vt:lpstr>
      <vt:lpstr>Condiciones urbanas previas</vt:lpstr>
      <vt:lpstr>Condiciones urbanas previas</vt:lpstr>
      <vt:lpstr>Evolucion de las areas urbanas</vt:lpstr>
      <vt:lpstr>Ciudades de Mesopotamia</vt:lpstr>
      <vt:lpstr>Ciudades de Mesopotamia</vt:lpstr>
      <vt:lpstr>Ciudades de Mesopotamia</vt:lpstr>
      <vt:lpstr>Ciudades de Mesopotamia</vt:lpstr>
      <vt:lpstr>Ciudades Egipcias</vt:lpstr>
      <vt:lpstr>Cities of the Harappa Civilization</vt:lpstr>
      <vt:lpstr>Cities of the Harappa Civilization</vt:lpstr>
      <vt:lpstr>Mycenaean and Minoan Cities</vt:lpstr>
      <vt:lpstr>Other Early Urban Civilizations</vt:lpstr>
      <vt:lpstr>Factors Contributing to Ancient Urbanization</vt:lpstr>
      <vt:lpstr>Factors Contributing to Ancient Urbanization</vt:lpstr>
    </vt:vector>
  </TitlesOfParts>
  <Company>Sony Electronics,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Origin and History of Cities </dc:title>
  <dc:creator>Raed</dc:creator>
  <cp:lastModifiedBy>xox</cp:lastModifiedBy>
  <cp:revision>13</cp:revision>
  <dcterms:created xsi:type="dcterms:W3CDTF">2009-05-14T02:51:04Z</dcterms:created>
  <dcterms:modified xsi:type="dcterms:W3CDTF">2009-05-14T13:38:04Z</dcterms:modified>
</cp:coreProperties>
</file>