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395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91" r:id="rId42"/>
    <p:sldId id="392" r:id="rId43"/>
    <p:sldId id="393" r:id="rId44"/>
    <p:sldId id="3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36" r:id="rId78"/>
    <p:sldId id="327" r:id="rId79"/>
    <p:sldId id="328" r:id="rId80"/>
    <p:sldId id="329" r:id="rId81"/>
    <p:sldId id="330" r:id="rId82"/>
    <p:sldId id="331" r:id="rId83"/>
    <p:sldId id="333" r:id="rId84"/>
    <p:sldId id="332" r:id="rId85"/>
    <p:sldId id="334" r:id="rId86"/>
    <p:sldId id="335" r:id="rId87"/>
    <p:sldId id="337" r:id="rId88"/>
    <p:sldId id="338" r:id="rId89"/>
    <p:sldId id="339" r:id="rId90"/>
    <p:sldId id="340" r:id="rId91"/>
    <p:sldId id="341" r:id="rId92"/>
    <p:sldId id="344" r:id="rId93"/>
    <p:sldId id="343" r:id="rId94"/>
    <p:sldId id="342" r:id="rId95"/>
    <p:sldId id="345" r:id="rId96"/>
    <p:sldId id="388" r:id="rId97"/>
    <p:sldId id="389" r:id="rId98"/>
    <p:sldId id="390" r:id="rId99"/>
    <p:sldId id="346" r:id="rId100"/>
    <p:sldId id="347" r:id="rId101"/>
    <p:sldId id="348" r:id="rId102"/>
    <p:sldId id="349" r:id="rId103"/>
    <p:sldId id="350" r:id="rId104"/>
    <p:sldId id="351" r:id="rId105"/>
    <p:sldId id="352" r:id="rId106"/>
    <p:sldId id="353" r:id="rId107"/>
    <p:sldId id="384" r:id="rId108"/>
    <p:sldId id="385" r:id="rId109"/>
    <p:sldId id="386" r:id="rId110"/>
    <p:sldId id="387" r:id="rId111"/>
    <p:sldId id="354" r:id="rId112"/>
    <p:sldId id="355" r:id="rId113"/>
    <p:sldId id="356" r:id="rId114"/>
    <p:sldId id="357" r:id="rId115"/>
    <p:sldId id="358" r:id="rId116"/>
    <p:sldId id="359" r:id="rId117"/>
    <p:sldId id="360" r:id="rId118"/>
    <p:sldId id="361" r:id="rId119"/>
    <p:sldId id="362" r:id="rId120"/>
    <p:sldId id="363" r:id="rId121"/>
    <p:sldId id="365" r:id="rId122"/>
    <p:sldId id="366" r:id="rId123"/>
    <p:sldId id="364" r:id="rId124"/>
    <p:sldId id="367" r:id="rId125"/>
    <p:sldId id="368" r:id="rId126"/>
    <p:sldId id="369" r:id="rId127"/>
    <p:sldId id="370" r:id="rId128"/>
    <p:sldId id="371" r:id="rId129"/>
    <p:sldId id="372" r:id="rId130"/>
    <p:sldId id="373" r:id="rId131"/>
    <p:sldId id="374" r:id="rId132"/>
    <p:sldId id="375" r:id="rId133"/>
    <p:sldId id="376" r:id="rId134"/>
    <p:sldId id="377" r:id="rId135"/>
    <p:sldId id="378" r:id="rId136"/>
    <p:sldId id="379" r:id="rId137"/>
    <p:sldId id="380" r:id="rId138"/>
    <p:sldId id="381" r:id="rId139"/>
    <p:sldId id="382" r:id="rId140"/>
    <p:sldId id="383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6122C-6B29-4661-9978-6F8CBBA7CC81}" type="datetimeFigureOut">
              <a:rPr lang="es-ES" smtClean="0"/>
              <a:pPr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4693-7421-4434-88FF-170D481D29A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 smtClean="0"/>
              <a:t>La </a:t>
            </a:r>
            <a:r>
              <a:rPr lang="es-EC" dirty="0" err="1" smtClean="0"/>
              <a:t>evolucion</a:t>
            </a:r>
            <a:r>
              <a:rPr lang="es-EC" dirty="0" smtClean="0"/>
              <a:t> de la ciudad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Nuevas </a:t>
            </a:r>
            <a:r>
              <a:rPr lang="es-EC" sz="3200" dirty="0" err="1" smtClean="0"/>
              <a:t>tecnologias</a:t>
            </a:r>
            <a:endParaRPr lang="es-ES" sz="3200" dirty="0"/>
          </a:p>
        </p:txBody>
      </p:sp>
      <p:pic>
        <p:nvPicPr>
          <p:cNvPr id="6" name="5 Marcador de contenido" descr="IMG_17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000107"/>
            <a:ext cx="7858148" cy="5893611"/>
          </a:xfr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Roma</a:t>
            </a:r>
            <a:endParaRPr lang="es-ES" sz="2800" dirty="0"/>
          </a:p>
        </p:txBody>
      </p:sp>
      <p:pic>
        <p:nvPicPr>
          <p:cNvPr id="5" name="4 Marcador de contenido" descr="sm0081-Rome-plan.jpg"/>
          <p:cNvPicPr>
            <a:picLocks noGrp="1" noChangeAspect="1"/>
          </p:cNvPicPr>
          <p:nvPr>
            <p:ph idx="1"/>
          </p:nvPr>
        </p:nvPicPr>
        <p:blipFill>
          <a:blip r:embed="rId2"/>
          <a:srcRect l="4359" t="10031" r="14270" b="14205"/>
          <a:stretch>
            <a:fillRect/>
          </a:stretch>
        </p:blipFill>
        <p:spPr>
          <a:xfrm>
            <a:off x="0" y="0"/>
            <a:ext cx="8001000" cy="6858000"/>
          </a:xfr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Atenas</a:t>
            </a:r>
            <a:endParaRPr lang="es-ES" sz="2800" dirty="0"/>
          </a:p>
        </p:txBody>
      </p:sp>
      <p:pic>
        <p:nvPicPr>
          <p:cNvPr id="6" name="5 Marcador de contenido" descr="20080312203350!Map_ancient_athen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5" y="1178703"/>
            <a:ext cx="7572396" cy="5679297"/>
          </a:xfr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Atenas</a:t>
            </a:r>
            <a:endParaRPr lang="es-ES" sz="2800" dirty="0"/>
          </a:p>
        </p:txBody>
      </p:sp>
      <p:pic>
        <p:nvPicPr>
          <p:cNvPr id="5" name="4 Marcador de contenido" descr="agora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597041"/>
            <a:ext cx="8143900" cy="5260959"/>
          </a:xfr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Atenas</a:t>
            </a:r>
            <a:endParaRPr lang="es-ES" sz="2800" dirty="0"/>
          </a:p>
        </p:txBody>
      </p:sp>
      <p:pic>
        <p:nvPicPr>
          <p:cNvPr id="6" name="5 Marcador de contenido" descr="ancagma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7474302" cy="6858000"/>
          </a:xfr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Atenas</a:t>
            </a:r>
            <a:endParaRPr lang="es-ES" sz="2800" dirty="0"/>
          </a:p>
        </p:txBody>
      </p:sp>
      <p:pic>
        <p:nvPicPr>
          <p:cNvPr id="5" name="4 Marcador de contenido" descr="AthDrawing-l.jpg"/>
          <p:cNvPicPr>
            <a:picLocks noGrp="1" noChangeAspect="1"/>
          </p:cNvPicPr>
          <p:nvPr>
            <p:ph idx="1"/>
          </p:nvPr>
        </p:nvPicPr>
        <p:blipFill>
          <a:blip r:embed="rId2"/>
          <a:srcRect r="4228" b="6172"/>
          <a:stretch>
            <a:fillRect/>
          </a:stretch>
        </p:blipFill>
        <p:spPr>
          <a:xfrm>
            <a:off x="0" y="1071546"/>
            <a:ext cx="7643834" cy="5429288"/>
          </a:xfr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511156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Atenas</a:t>
            </a:r>
            <a:endParaRPr lang="es-ES" sz="2800" dirty="0"/>
          </a:p>
        </p:txBody>
      </p:sp>
      <p:pic>
        <p:nvPicPr>
          <p:cNvPr id="6" name="5 Marcador de contenido" descr="athen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79069"/>
            <a:ext cx="7572396" cy="6078931"/>
          </a:xfr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Grecia</a:t>
            </a:r>
            <a:endParaRPr lang="es-ES" sz="2800" dirty="0"/>
          </a:p>
        </p:txBody>
      </p:sp>
      <p:pic>
        <p:nvPicPr>
          <p:cNvPr id="5" name="4 Marcador de contenido" descr="rome_athens_imperial_pla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767"/>
            <a:ext cx="5715008" cy="6862767"/>
          </a:xfr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Grecia</a:t>
            </a:r>
            <a:endParaRPr lang="es-ES" sz="2800" dirty="0"/>
          </a:p>
        </p:txBody>
      </p:sp>
      <p:pic>
        <p:nvPicPr>
          <p:cNvPr id="6" name="5 Marcador de contenido" descr="Agora and Acropolis in Athe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140017"/>
            <a:ext cx="8572528" cy="5717984"/>
          </a:xfr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Grecia</a:t>
            </a:r>
            <a:endParaRPr lang="es-ES" sz="2800" dirty="0"/>
          </a:p>
        </p:txBody>
      </p:sp>
      <p:pic>
        <p:nvPicPr>
          <p:cNvPr id="5" name="4 Marcador de contenido" descr="Athens Acropoli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081668"/>
            <a:ext cx="8858280" cy="5776356"/>
          </a:xfr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Grecia</a:t>
            </a:r>
            <a:endParaRPr lang="es-ES" sz="2800" dirty="0"/>
          </a:p>
        </p:txBody>
      </p:sp>
      <p:pic>
        <p:nvPicPr>
          <p:cNvPr id="6" name="5 Marcador de contenido" descr="Athens Acropolis with Propylaea c5th 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4860524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Nuevas tecnologías</a:t>
            </a:r>
            <a:endParaRPr lang="es-ES" sz="3200" dirty="0"/>
          </a:p>
        </p:txBody>
      </p:sp>
      <p:pic>
        <p:nvPicPr>
          <p:cNvPr id="5" name="4 Marcador de contenido" descr="Agriculture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1" y="1429332"/>
            <a:ext cx="7429520" cy="5428668"/>
          </a:xfr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Grecia</a:t>
            </a:r>
            <a:endParaRPr lang="es-ES" sz="2800" dirty="0"/>
          </a:p>
        </p:txBody>
      </p:sp>
      <p:pic>
        <p:nvPicPr>
          <p:cNvPr id="5" name="4 Marcador de contenido" descr="Propylea, Acropolis, Athe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1"/>
            <a:ext cx="8990222" cy="5929330"/>
          </a:xfr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>
                <a:latin typeface="+mj-lt"/>
                <a:ea typeface="+mj-ea"/>
                <a:cs typeface="+mj-cs"/>
              </a:rPr>
              <a:t>Avignon</a:t>
            </a:r>
            <a:r>
              <a:rPr lang="es-EC" sz="2000" dirty="0">
                <a:latin typeface="+mj-lt"/>
                <a:ea typeface="+mj-ea"/>
                <a:cs typeface="+mj-cs"/>
              </a:rPr>
              <a:t>, France Medieval </a:t>
            </a:r>
            <a:r>
              <a:rPr lang="es-EC" sz="2000" dirty="0" err="1">
                <a:latin typeface="+mj-lt"/>
                <a:ea typeface="+mj-ea"/>
                <a:cs typeface="+mj-cs"/>
              </a:rPr>
              <a:t>urban</a:t>
            </a:r>
            <a:r>
              <a:rPr lang="es-EC" sz="2000" dirty="0">
                <a:latin typeface="+mj-lt"/>
                <a:ea typeface="+mj-ea"/>
                <a:cs typeface="+mj-cs"/>
              </a:rPr>
              <a:t> </a:t>
            </a:r>
            <a:r>
              <a:rPr lang="es-EC" sz="2000" dirty="0" err="1">
                <a:latin typeface="+mj-lt"/>
                <a:ea typeface="+mj-ea"/>
                <a:cs typeface="+mj-cs"/>
              </a:rPr>
              <a:t>character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8 Marcador de contenido" descr="Avignon, France Medieval urban charact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42984"/>
            <a:ext cx="8001024" cy="5253058"/>
          </a:xfr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Certosa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di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Pavia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Italy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Certosa di Pavia, Ital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4883" y="1214422"/>
            <a:ext cx="6159117" cy="4786346"/>
          </a:xfr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Christ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College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Oxford,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England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Christ College, Oxford, Engla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285860"/>
            <a:ext cx="7786710" cy="5104094"/>
          </a:xfr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Christ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College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Oxford,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England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Christ College, Oxford, England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023" y="1428736"/>
            <a:ext cx="8572977" cy="4500594"/>
          </a:xfr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del Campo, Palio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iazza del Campo, Pali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14421"/>
            <a:ext cx="7429520" cy="5251485"/>
          </a:xfr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del Campo, Plan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iazza del Campo, 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142984"/>
            <a:ext cx="7929586" cy="5251112"/>
          </a:xfr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della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Signoria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Florence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iazza della Signoria, Floren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3" y="1142983"/>
            <a:ext cx="7143768" cy="5138363"/>
          </a:xfr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della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Signoria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Florence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iazza della Signoria, Florence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1" y="1214422"/>
            <a:ext cx="7072330" cy="5086980"/>
          </a:xfr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San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Gimignano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Italy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9 Marcador de contenido" descr="San Gimignano, Ital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48" y="1081235"/>
            <a:ext cx="4857752" cy="577676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Primeras formas de asentamiento</a:t>
            </a:r>
            <a:endParaRPr lang="es-ES" sz="3200" dirty="0"/>
          </a:p>
        </p:txBody>
      </p:sp>
      <p:pic>
        <p:nvPicPr>
          <p:cNvPr id="6" name="5 Marcador de contenido" descr="sw_chysauster_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071546"/>
            <a:ext cx="7286644" cy="5800001"/>
          </a:xfr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San Marco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iazza San Marc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071545"/>
            <a:ext cx="7429520" cy="5280827"/>
          </a:xfr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San Marco,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Venice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iazza San Marco, Venice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998230"/>
            <a:ext cx="4214810" cy="5859770"/>
          </a:xfr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San Marco,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Venice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iazza San Marco, Veni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9" y="1357297"/>
            <a:ext cx="7000892" cy="5035595"/>
          </a:xfr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Edad Media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San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Gimignano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Italy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San Gimignano, Italy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3" y="1214422"/>
            <a:ext cx="7143768" cy="5138364"/>
          </a:xfr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Ducale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Vigevano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iazza Ducale, Vigevano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071546"/>
            <a:ext cx="7143768" cy="5508018"/>
          </a:xfr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del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Popolo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iazza del Popolo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142984"/>
            <a:ext cx="7643834" cy="5121375"/>
          </a:xfr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Campidoglio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Campidogli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071545"/>
            <a:ext cx="7786710" cy="5291083"/>
          </a:xfr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Campidoglio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Campidoglio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6314" y="1214422"/>
            <a:ext cx="4357686" cy="5684261"/>
          </a:xfr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Lante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Bagnaia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Villa Lante, Bagna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14935" y="1142984"/>
            <a:ext cx="3829066" cy="5715016"/>
          </a:xfr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Lante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Bagnaia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Villa Lante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505" y="955629"/>
            <a:ext cx="4000496" cy="5902371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Primeras formas de asentamiento</a:t>
            </a:r>
            <a:endParaRPr lang="es-ES" sz="3200" dirty="0"/>
          </a:p>
        </p:txBody>
      </p:sp>
      <p:pic>
        <p:nvPicPr>
          <p:cNvPr id="5" name="4 Marcador de contenido" descr="kolombarium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7798" y="928670"/>
            <a:ext cx="7896202" cy="5929330"/>
          </a:xfr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Lante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Bagnaia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Villa Lante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7420" y="1357298"/>
            <a:ext cx="7106580" cy="4614362"/>
          </a:xfr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Madama, Rome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9 Marcador de contenido" descr="Villa Madama, Rom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42984"/>
            <a:ext cx="8001024" cy="5305407"/>
          </a:xfr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Piazza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Navona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iazza Navona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214422"/>
            <a:ext cx="7929586" cy="5217558"/>
          </a:xfr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Gamberaia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Villa Gambera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357298"/>
            <a:ext cx="7929586" cy="4621215"/>
          </a:xfr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Medici,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Fiesole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Italy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Villa Medici, Fiesole, Ital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9144000" cy="3792394"/>
          </a:xfr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Villa Medici,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Fiesole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,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Italy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9 Marcador de contenido" descr="Villa Medic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022401"/>
          </a:xfr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Place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Dauphine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Place Dauphi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7818" y="1163409"/>
            <a:ext cx="3786182" cy="5694591"/>
          </a:xfr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smtClean="0">
                <a:latin typeface="+mj-lt"/>
                <a:ea typeface="+mj-ea"/>
                <a:cs typeface="+mj-cs"/>
              </a:rPr>
              <a:t>Place de la Concorde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Place de la Concorde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357298"/>
            <a:ext cx="7500958" cy="4987186"/>
          </a:xfr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000" dirty="0" err="1" smtClean="0">
                <a:latin typeface="+mj-lt"/>
                <a:ea typeface="+mj-ea"/>
                <a:cs typeface="+mj-cs"/>
              </a:rPr>
              <a:t>Vaux</a:t>
            </a:r>
            <a:r>
              <a:rPr lang="es-EC" sz="2000" dirty="0" smtClean="0">
                <a:latin typeface="+mj-lt"/>
                <a:ea typeface="+mj-ea"/>
                <a:cs typeface="+mj-cs"/>
              </a:rPr>
              <a:t> le </a:t>
            </a:r>
            <a:r>
              <a:rPr lang="es-EC" sz="2000" dirty="0" err="1" smtClean="0">
                <a:latin typeface="+mj-lt"/>
                <a:ea typeface="+mj-ea"/>
                <a:cs typeface="+mj-cs"/>
              </a:rPr>
              <a:t>Vicomte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Vaux le Vicom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7" y="1046177"/>
            <a:ext cx="8001024" cy="5331391"/>
          </a:xfr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del Renacimiento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The (King's) Circus and Royal Crescent, Bath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The (King's) Circus and Royal Crescent, Bat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7752" y="1143003"/>
            <a:ext cx="4286248" cy="571499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Primeras formas de asentamiento</a:t>
            </a:r>
            <a:endParaRPr lang="es-ES" sz="3200" dirty="0"/>
          </a:p>
        </p:txBody>
      </p:sp>
      <p:pic>
        <p:nvPicPr>
          <p:cNvPr id="6" name="5 Marcador de contenido" descr="bigpah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8387" y="857232"/>
            <a:ext cx="7325613" cy="6000768"/>
          </a:xfr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Neoclásicas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Washington DC.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McMillan_plan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071546"/>
            <a:ext cx="8143900" cy="5407550"/>
          </a:xfr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Neoclásicas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Washington DC.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dc-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85794"/>
            <a:ext cx="6858016" cy="5622463"/>
          </a:xfr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Neoclásicas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Washington DC.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LEnfant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55626"/>
            <a:ext cx="7143768" cy="5699139"/>
          </a:xfr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Neoclásicas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Washington DC.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washington19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43" y="1428736"/>
            <a:ext cx="9130457" cy="4357718"/>
          </a:xfr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Neoclásicas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Palacio</a:t>
            </a:r>
            <a:r>
              <a:rPr kumimoji="0" lang="es-EC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los Soviets - </a:t>
            </a:r>
            <a:r>
              <a:rPr kumimoji="0" lang="es-EC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Moscu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Высотное здание в Зарядье Перспектива со стороны Красной площади Д Чечулин 19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4422"/>
            <a:ext cx="6500826" cy="5189826"/>
          </a:xfr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Chicago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9 Marcador de contenido" descr="ChicagoPlan19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714356"/>
            <a:ext cx="7929586" cy="5750532"/>
          </a:xfrm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Chicago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Burnham_1909_chicago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2803" y="0"/>
            <a:ext cx="7831197" cy="6858000"/>
          </a:xfrm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Chicago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1239121829_thum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670" y="928670"/>
            <a:ext cx="5929330" cy="5929330"/>
          </a:xfrm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NYC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9 Marcador de contenido" descr="nyc1811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68533"/>
            <a:ext cx="2357454" cy="6789467"/>
          </a:xfrm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NYC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Marcador de contenido" descr="lowermanhattan19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3" y="855873"/>
            <a:ext cx="7858148" cy="600212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Primeras formas de asentamiento</a:t>
            </a:r>
            <a:endParaRPr lang="es-ES" sz="3200" dirty="0"/>
          </a:p>
        </p:txBody>
      </p:sp>
      <p:pic>
        <p:nvPicPr>
          <p:cNvPr id="5" name="4 Marcador de contenido" descr="8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746583"/>
            <a:ext cx="8143900" cy="6111417"/>
          </a:xfr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Ciudades Post Industriales</a:t>
            </a:r>
            <a:endParaRPr lang="es-ES" sz="2800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0" y="6429372"/>
            <a:ext cx="80867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EC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NYC</a:t>
            </a:r>
            <a:endParaRPr kumimoji="0" lang="es-E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Marcador de contenido" descr="1857_War_Office_England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574" y="1357298"/>
            <a:ext cx="8169426" cy="4525963"/>
          </a:xfrm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10" name="9 Marcador de contenido" descr="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814833"/>
            <a:ext cx="6000760" cy="6043168"/>
          </a:xfr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5" name="4 Marcador de contenido" descr="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5" y="714365"/>
            <a:ext cx="6143636" cy="6143636"/>
          </a:xfrm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6" name="5 Marcador de contenido" descr="FrankLloydWrightDesigns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11729"/>
            <a:ext cx="8358214" cy="5746272"/>
          </a:xfrm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5" name="4 Marcador de contenido" descr="powerplant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71480"/>
            <a:ext cx="4170058" cy="6286520"/>
          </a:xfr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6" name="5 Marcador de contenido" descr="frank_lloyd_wright_1958_the_living_city_6l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0" y="811691"/>
            <a:ext cx="7929586" cy="6046310"/>
          </a:xfrm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5" name="4 Marcador de contenido" descr="frank_lloyd_wright_1958_the_living_city_5l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0" y="733825"/>
            <a:ext cx="7572396" cy="6124175"/>
          </a:xfrm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Futuristas</a:t>
            </a:r>
            <a:endParaRPr lang="es-ES" sz="2800" dirty="0"/>
          </a:p>
        </p:txBody>
      </p:sp>
      <p:pic>
        <p:nvPicPr>
          <p:cNvPr id="6" name="5 Marcador de contenido" descr="frank_lloyd_wright_1934-35_broadacre_city_plan_model pict 01.jpg"/>
          <p:cNvPicPr>
            <a:picLocks noGrp="1" noChangeAspect="1"/>
          </p:cNvPicPr>
          <p:nvPr>
            <p:ph idx="1"/>
          </p:nvPr>
        </p:nvPicPr>
        <p:blipFill>
          <a:blip r:embed="rId2"/>
          <a:srcRect l="36793"/>
          <a:stretch>
            <a:fillRect/>
          </a:stretch>
        </p:blipFill>
        <p:spPr>
          <a:xfrm>
            <a:off x="4357686" y="1178703"/>
            <a:ext cx="4786315" cy="5679297"/>
          </a:xfr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Post modernidad</a:t>
            </a:r>
            <a:endParaRPr lang="es-ES" sz="2800" dirty="0"/>
          </a:p>
        </p:txBody>
      </p:sp>
      <p:pic>
        <p:nvPicPr>
          <p:cNvPr id="5" name="4 Marcador de contenido" descr="le corbusier ville radieus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0007"/>
            <a:ext cx="4214810" cy="6827993"/>
          </a:xfr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Post modernidad</a:t>
            </a:r>
            <a:endParaRPr lang="es-ES" sz="2800" dirty="0"/>
          </a:p>
        </p:txBody>
      </p:sp>
      <p:pic>
        <p:nvPicPr>
          <p:cNvPr id="5" name="4 Marcador de contenido" descr="Le_Corbusier_vision_Paris_sma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57232"/>
            <a:ext cx="7500958" cy="559193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Primeras formas de asentamiento</a:t>
            </a:r>
            <a:endParaRPr lang="es-ES" sz="3200" dirty="0"/>
          </a:p>
        </p:txBody>
      </p:sp>
      <p:pic>
        <p:nvPicPr>
          <p:cNvPr id="5" name="4 Marcador de contenido" descr="ancient-vill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5" y="928670"/>
            <a:ext cx="7929586" cy="5947190"/>
          </a:xfrm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Post modernidad</a:t>
            </a:r>
            <a:endParaRPr lang="es-ES" sz="2800" dirty="0"/>
          </a:p>
        </p:txBody>
      </p:sp>
      <p:pic>
        <p:nvPicPr>
          <p:cNvPr id="6" name="5 Marcador de contenido" descr="corbusier-ville-3millions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76141"/>
            <a:ext cx="9144000" cy="6181859"/>
          </a:xfr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Urbanismo colectivo</a:t>
            </a:r>
            <a:endParaRPr lang="es-ES" sz="2800" dirty="0"/>
          </a:p>
        </p:txBody>
      </p:sp>
      <p:pic>
        <p:nvPicPr>
          <p:cNvPr id="5" name="4 Marcador de contenido" descr="Здание Наркомата тяжелой промышленности  И Фомин, П Абросимов, М Минкус 19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9119745" cy="4286280"/>
          </a:xfrm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Urbanismo colectivo</a:t>
            </a:r>
            <a:endParaRPr lang="es-ES" sz="2800" dirty="0"/>
          </a:p>
        </p:txBody>
      </p:sp>
      <p:pic>
        <p:nvPicPr>
          <p:cNvPr id="6" name="5 Marcador de contenido" descr="Архитектура Москвы 30-х — 40-х годов. Неосуществленные проекты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00108"/>
            <a:ext cx="9184886" cy="4500594"/>
          </a:xfr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Urbanismo colectivo</a:t>
            </a:r>
            <a:endParaRPr lang="es-ES" sz="2800" dirty="0"/>
          </a:p>
        </p:txBody>
      </p:sp>
      <p:pic>
        <p:nvPicPr>
          <p:cNvPr id="5" name="4 Marcador de contenido" descr="Жилой дом на площади Восстания В Олтаржевский, И Кузнецов 19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199" y="1357298"/>
            <a:ext cx="9152199" cy="4286280"/>
          </a:xfrm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Urbanismo colectivo</a:t>
            </a:r>
            <a:endParaRPr lang="es-ES" sz="2800" dirty="0"/>
          </a:p>
        </p:txBody>
      </p:sp>
      <p:pic>
        <p:nvPicPr>
          <p:cNvPr id="6" name="5 Marcador de contenido" descr="Здание Наркомата тяжелой промышленности  А Веснин, В Веснин, С Ляценко Вариант 19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00794"/>
            <a:ext cx="8715404" cy="6057206"/>
          </a:xfr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Lapsus….</a:t>
            </a:r>
            <a:endParaRPr lang="es-ES" sz="28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_news__photos_2007_02_16_ecocity-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113176"/>
          </a:xfrm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785794"/>
            <a:ext cx="8715404" cy="6042680"/>
          </a:xfrm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2008.01.amprend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9" y="785794"/>
            <a:ext cx="6286512" cy="6072199"/>
          </a:xfrm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Abu-Dhabi-Ferrari-Theme-Par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548282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6" name="5 Marcador de contenido" descr="aerial-view-of-karna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9" y="1000108"/>
            <a:ext cx="8786842" cy="5857894"/>
          </a:xfrm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b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785794"/>
            <a:ext cx="8429652" cy="5819738"/>
          </a:xfrm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centripetal-city1_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57620" y="785794"/>
            <a:ext cx="5286380" cy="6090299"/>
          </a:xfrm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doha-quatar-me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5" y="857232"/>
            <a:ext cx="8286776" cy="5935403"/>
          </a:xfrm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Future 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785794"/>
            <a:ext cx="7429520" cy="5943616"/>
          </a:xfrm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future_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857231"/>
            <a:ext cx="8643966" cy="5869971"/>
          </a:xfrm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future_city_downtow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2689" y="857232"/>
            <a:ext cx="8731311" cy="5500726"/>
          </a:xfrm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future-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9" y="928670"/>
            <a:ext cx="7715272" cy="5786454"/>
          </a:xfrm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potsdamer_platz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5" y="1088517"/>
            <a:ext cx="6500826" cy="5769483"/>
          </a:xfrm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stockholmtor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28802"/>
            <a:ext cx="9144000" cy="3135086"/>
          </a:xfrm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urban-green-roof_garde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857232"/>
            <a:ext cx="8001024" cy="6012198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5" name="4 Marcador de contenido" descr="img_26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1" y="1017967"/>
            <a:ext cx="7786710" cy="5840033"/>
          </a:xfrm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W0200801115086838922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927755"/>
            <a:ext cx="7500958" cy="5930245"/>
          </a:xfrm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xeritown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83345"/>
            <a:ext cx="8215338" cy="5874655"/>
          </a:xfrm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5" name="4 Marcador de contenido" descr="xseed4000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9206886" cy="5143512"/>
          </a:xfrm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57244" y="285728"/>
            <a:ext cx="8086756" cy="428628"/>
          </a:xfrm>
        </p:spPr>
        <p:txBody>
          <a:bodyPr>
            <a:noAutofit/>
          </a:bodyPr>
          <a:lstStyle/>
          <a:p>
            <a:pPr algn="r"/>
            <a:r>
              <a:rPr lang="es-EC" sz="2800" dirty="0" smtClean="0"/>
              <a:t>Tiempo presente...</a:t>
            </a:r>
            <a:endParaRPr lang="es-ES" sz="2800" dirty="0"/>
          </a:p>
        </p:txBody>
      </p:sp>
      <p:pic>
        <p:nvPicPr>
          <p:cNvPr id="6" name="5 Marcador de contenido" descr="zorlueco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0807"/>
            <a:ext cx="7858148" cy="592719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8" name="7 Marcador de contenido" descr="roman_thermae_varn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7" y="857233"/>
            <a:ext cx="8001024" cy="600076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err="1" smtClean="0"/>
              <a:t>Nomadas</a:t>
            </a:r>
            <a:endParaRPr lang="es-ES" dirty="0"/>
          </a:p>
        </p:txBody>
      </p:sp>
      <p:pic>
        <p:nvPicPr>
          <p:cNvPr id="4" name="3 Marcador de contenido" descr="Afghan_Nomads_from_the_early_20th_centu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3" y="1338823"/>
            <a:ext cx="6786578" cy="551917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5" name="4 Marcador de contenido" descr="Masad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3116"/>
            <a:ext cx="9144000" cy="303275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6" name="5 Marcador de contenido" descr="img_2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7" y="857233"/>
            <a:ext cx="8001024" cy="600076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5" name="4 Marcador de contenido" descr="spart reconstruction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816723"/>
            <a:ext cx="9144000" cy="604127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Condiciones urbanas previas</a:t>
            </a:r>
            <a:endParaRPr lang="es-ES" sz="3200" dirty="0"/>
          </a:p>
        </p:txBody>
      </p:sp>
      <p:pic>
        <p:nvPicPr>
          <p:cNvPr id="6" name="5 Marcador de contenido" descr="city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500"/>
            <a:ext cx="9144000" cy="51435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trajano-mesopotamia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841699"/>
            <a:ext cx="8429652" cy="6016302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middle-east-Mesopotam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1934" y="897201"/>
            <a:ext cx="5072066" cy="59608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7" name="Picture 2" descr="H:\MAP_Lowres\MAP049_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960219"/>
            <a:ext cx="7643834" cy="5897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Picture 2" descr="H:\MAP_Lowres\MAP105R_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5" y="846327"/>
            <a:ext cx="4000496" cy="6011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mesapot_sargon_khorsab_l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968569"/>
            <a:ext cx="8286776" cy="5889431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babylon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5" y="969299"/>
            <a:ext cx="8643966" cy="588870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err="1" smtClean="0"/>
              <a:t>Nomadas</a:t>
            </a:r>
            <a:endParaRPr lang="es-ES" dirty="0"/>
          </a:p>
        </p:txBody>
      </p:sp>
      <p:pic>
        <p:nvPicPr>
          <p:cNvPr id="6" name="5 Marcador de contenido" descr="Nomads_near_Namts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39423"/>
            <a:ext cx="8643966" cy="5618578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The_historical_city_of_Baby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71677"/>
            <a:ext cx="9144000" cy="1959429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1719400992_9a895a7c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981249"/>
            <a:ext cx="8072462" cy="5876752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BABYLONA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945106"/>
            <a:ext cx="6357950" cy="5912894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nineveh_facad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033970"/>
            <a:ext cx="8072462" cy="566686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050321-N-6501M-1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5" y="1132777"/>
            <a:ext cx="8643966" cy="5725224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babylon_city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802" y="915921"/>
            <a:ext cx="6072198" cy="5942079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view over some of the ruins of this ancient Mesopotamian city (Mari, Syria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2311" y="1260467"/>
            <a:ext cx="3731689" cy="5597533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6" name="5 Marcador de contenido" descr="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28499"/>
            <a:ext cx="4143404" cy="6279623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Mesopotamia</a:t>
            </a:r>
            <a:endParaRPr lang="es-ES" sz="3200" dirty="0"/>
          </a:p>
        </p:txBody>
      </p:sp>
      <p:pic>
        <p:nvPicPr>
          <p:cNvPr id="5" name="4 Marcador de contenido" descr="reinos7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01" y="1142984"/>
            <a:ext cx="8715399" cy="5715016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6" name="5 Marcador de contenido" descr="Edf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952480"/>
            <a:ext cx="8858280" cy="590552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Edad de Piedra</a:t>
            </a:r>
            <a:endParaRPr lang="es-ES" dirty="0"/>
          </a:p>
        </p:txBody>
      </p:sp>
      <p:pic>
        <p:nvPicPr>
          <p:cNvPr id="5" name="4 Marcador de contenido" descr="wcc-arch-agg-egal-p2-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102978"/>
            <a:ext cx="8143900" cy="5755022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5" name="4 Marcador de contenido" descr="cities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020781"/>
            <a:ext cx="8643966" cy="5837219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6" name="5 Marcador de contenido" descr="Mortuary Temple of Queen Hatshepsut c1500 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787801"/>
            <a:ext cx="9144000" cy="6070200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5" name="4 Marcador de contenido" descr="Nile River and surrounding region, Egypt (Indicating relationship between river and mortuary construction west of the Nile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5141893" cy="6858000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6" name="5 Marcador de contenido" descr="Pyramids at Giza c3200 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43051"/>
            <a:ext cx="9133528" cy="5214950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  <p:pic>
        <p:nvPicPr>
          <p:cNvPr id="5" name="4 Marcador de contenido" descr="Pyramids at Giza, indicating clear North South orientation c3200 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30929"/>
            <a:ext cx="4572032" cy="6827071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 descr="pr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679" y="506320"/>
            <a:ext cx="5929322" cy="6162760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Egipcias</a:t>
            </a:r>
            <a:endParaRPr lang="es-ES" sz="32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5" name="4 Marcador de contenido" descr="mohenjo-daro-pakistan-sw.jpg"/>
          <p:cNvPicPr>
            <a:picLocks noGrp="1" noChangeAspect="1"/>
          </p:cNvPicPr>
          <p:nvPr>
            <p:ph idx="1"/>
          </p:nvPr>
        </p:nvPicPr>
        <p:blipFill>
          <a:blip r:embed="rId2"/>
          <a:srcRect b="13819"/>
          <a:stretch>
            <a:fillRect/>
          </a:stretch>
        </p:blipFill>
        <p:spPr>
          <a:xfrm>
            <a:off x="428597" y="1071545"/>
            <a:ext cx="8715404" cy="5633241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6" name="5 Marcador de contenido" descr="mohenjo-daro-ruins-285685-sw.jpg"/>
          <p:cNvPicPr>
            <a:picLocks noGrp="1" noChangeAspect="1"/>
          </p:cNvPicPr>
          <p:nvPr>
            <p:ph idx="1"/>
          </p:nvPr>
        </p:nvPicPr>
        <p:blipFill>
          <a:blip r:embed="rId2"/>
          <a:srcRect b="13819"/>
          <a:stretch>
            <a:fillRect/>
          </a:stretch>
        </p:blipFill>
        <p:spPr>
          <a:xfrm>
            <a:off x="1" y="1000108"/>
            <a:ext cx="9144000" cy="5910266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5" name="4 Marcador de contenido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040468"/>
            <a:ext cx="8715404" cy="5817532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6" name="5 Marcador de contenido" descr="FirstStreet.gif"/>
          <p:cNvPicPr>
            <a:picLocks noGrp="1" noChangeAspect="1"/>
          </p:cNvPicPr>
          <p:nvPr>
            <p:ph idx="1"/>
          </p:nvPr>
        </p:nvPicPr>
        <p:blipFill>
          <a:blip r:embed="rId2"/>
          <a:srcRect b="11364"/>
          <a:stretch>
            <a:fillRect/>
          </a:stretch>
        </p:blipFill>
        <p:spPr>
          <a:xfrm>
            <a:off x="0" y="2071678"/>
            <a:ext cx="9144000" cy="281983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Edad de Piedra</a:t>
            </a:r>
            <a:endParaRPr lang="es-ES" dirty="0"/>
          </a:p>
        </p:txBody>
      </p:sp>
      <p:pic>
        <p:nvPicPr>
          <p:cNvPr id="6" name="5 Marcador de contenido" descr="ag-pg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57620" y="1323523"/>
            <a:ext cx="5286380" cy="5534477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5" name="4 Marcador de contenido" descr="mohammadhous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9383" y="2332037"/>
            <a:ext cx="6034617" cy="4525963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6" name="5 Marcador de contenido" descr="mohenjodar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916138"/>
            <a:ext cx="8858280" cy="5941862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5" name="4 Marcador de contenido" descr="Stre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7818" y="1178727"/>
            <a:ext cx="3786182" cy="5679273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5" name="4 Marcador de contenido" descr="Stre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7818" y="1178727"/>
            <a:ext cx="3786182" cy="5679273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de la </a:t>
            </a:r>
            <a:r>
              <a:rPr lang="es-EC" sz="3200" dirty="0" err="1" smtClean="0"/>
              <a:t>civilizacion</a:t>
            </a:r>
            <a:r>
              <a:rPr lang="es-EC" sz="3200" dirty="0" smtClean="0"/>
              <a:t> </a:t>
            </a:r>
            <a:r>
              <a:rPr lang="es-EC" sz="3200" dirty="0" err="1" smtClean="0"/>
              <a:t>Harappa</a:t>
            </a:r>
            <a:endParaRPr lang="es-ES" sz="3200" dirty="0"/>
          </a:p>
        </p:txBody>
      </p:sp>
      <p:pic>
        <p:nvPicPr>
          <p:cNvPr id="6" name="5 Marcador de contenido" descr="gateway-at-harappa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000108"/>
            <a:ext cx="9144000" cy="5876144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Minoicas y Micénicas </a:t>
            </a:r>
            <a:r>
              <a:rPr lang="es-ES" sz="2800" b="1" dirty="0" smtClean="0"/>
              <a:t>3000-1400 BC</a:t>
            </a:r>
            <a:endParaRPr lang="es-ES" sz="3200" dirty="0"/>
          </a:p>
        </p:txBody>
      </p:sp>
      <p:pic>
        <p:nvPicPr>
          <p:cNvPr id="7" name="6 Marcador de contenido" descr="arch2_1_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214422"/>
            <a:ext cx="7572396" cy="5630034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Minoicas y Micénicas </a:t>
            </a:r>
            <a:r>
              <a:rPr lang="es-ES" sz="2800" b="1" dirty="0" smtClean="0"/>
              <a:t>3000-1400 BC</a:t>
            </a:r>
            <a:endParaRPr lang="es-ES" sz="3200" dirty="0"/>
          </a:p>
        </p:txBody>
      </p:sp>
      <p:pic>
        <p:nvPicPr>
          <p:cNvPr id="5" name="4 Marcador de contenido" descr="arch2_1_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488" y="1357298"/>
            <a:ext cx="7315512" cy="5500702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Minoicas y Micénicas </a:t>
            </a:r>
            <a:r>
              <a:rPr lang="es-ES" sz="2800" b="1" dirty="0" smtClean="0"/>
              <a:t>3000-1400 BC</a:t>
            </a:r>
            <a:endParaRPr lang="es-ES" sz="3200" dirty="0"/>
          </a:p>
        </p:txBody>
      </p:sp>
      <p:pic>
        <p:nvPicPr>
          <p:cNvPr id="6" name="5 Marcador de contenido" descr="arch2_1_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5" y="1500174"/>
            <a:ext cx="7572396" cy="5370012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Minoicas </a:t>
            </a:r>
            <a:r>
              <a:rPr lang="es-ES" sz="2800" b="1" dirty="0" smtClean="0"/>
              <a:t>3000-1400 BC</a:t>
            </a:r>
            <a:endParaRPr lang="es-ES" sz="3200" dirty="0"/>
          </a:p>
        </p:txBody>
      </p:sp>
      <p:pic>
        <p:nvPicPr>
          <p:cNvPr id="5" name="4 Marcador de contenido" descr="arch2_1_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339439"/>
            <a:ext cx="7358082" cy="5518562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6" name="5 Marcador de contenido" descr="arch2_1_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85861"/>
            <a:ext cx="7429520" cy="557214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Edad de Piedra</a:t>
            </a:r>
            <a:endParaRPr lang="es-ES" dirty="0"/>
          </a:p>
        </p:txBody>
      </p:sp>
      <p:pic>
        <p:nvPicPr>
          <p:cNvPr id="5" name="4 Marcador de contenido" descr="Stonehenge, England c3000 BC.jpg"/>
          <p:cNvPicPr>
            <a:picLocks noGrp="1" noChangeAspect="1"/>
          </p:cNvPicPr>
          <p:nvPr>
            <p:ph idx="1"/>
          </p:nvPr>
        </p:nvPicPr>
        <p:blipFill>
          <a:blip r:embed="rId2"/>
          <a:srcRect t="21171"/>
          <a:stretch>
            <a:fillRect/>
          </a:stretch>
        </p:blipFill>
        <p:spPr>
          <a:xfrm>
            <a:off x="0" y="2057408"/>
            <a:ext cx="9144000" cy="4800593"/>
          </a:xfr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5" name="4 Marcador de contenido" descr="arch2_1_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232281"/>
            <a:ext cx="7500958" cy="5625719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6" name="5 Marcador de contenido" descr="MycenaeGateDrawing-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109057"/>
            <a:ext cx="6215074" cy="5748943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5" name="4 Marcador de contenido" descr="MycenaePlan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002252"/>
            <a:ext cx="8091843" cy="5381076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6" name="5 Marcador de contenido" descr="Mycenae-citadel-reconstructed.jpg"/>
          <p:cNvPicPr>
            <a:picLocks noGrp="1" noChangeAspect="1"/>
          </p:cNvPicPr>
          <p:nvPr>
            <p:ph idx="1"/>
          </p:nvPr>
        </p:nvPicPr>
        <p:blipFill>
          <a:blip r:embed="rId2"/>
          <a:srcRect b="7894"/>
          <a:stretch>
            <a:fillRect/>
          </a:stretch>
        </p:blipFill>
        <p:spPr>
          <a:xfrm>
            <a:off x="1214415" y="1629665"/>
            <a:ext cx="7929586" cy="5228335"/>
          </a:xfr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5" name="4 Marcador de contenido" descr="F16_Fx_We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1140696"/>
            <a:ext cx="8715404" cy="5717304"/>
          </a:xfr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6" name="5 Marcador de contenido" descr="arch2_1_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232281"/>
            <a:ext cx="7500958" cy="5625719"/>
          </a:xfr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5" name="4 Marcador de contenido" descr="arch2_1_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87929"/>
            <a:ext cx="9144000" cy="5370071"/>
          </a:xfr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6" name="5 Marcador de contenido" descr="MinoanKnosssusPalaceMap-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312653"/>
            <a:ext cx="6429388" cy="5545347"/>
          </a:xfr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Micénicas </a:t>
            </a:r>
            <a:r>
              <a:rPr lang="es-ES" sz="2400" b="1" dirty="0" smtClean="0"/>
              <a:t>1400-1000 BC</a:t>
            </a:r>
            <a:endParaRPr lang="es-ES" sz="3200" dirty="0"/>
          </a:p>
        </p:txBody>
      </p:sp>
      <p:pic>
        <p:nvPicPr>
          <p:cNvPr id="5" name="4 Marcador de contenido" descr="AgoraAssos-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457310"/>
            <a:ext cx="7715272" cy="5400690"/>
          </a:xfr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6" name="5 Marcador de contenido" descr="pingyao-ancient-wa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7" y="971309"/>
            <a:ext cx="4429124" cy="588669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err="1" smtClean="0"/>
              <a:t>Neolitico</a:t>
            </a:r>
            <a:endParaRPr lang="es-ES" sz="3200" dirty="0"/>
          </a:p>
        </p:txBody>
      </p:sp>
      <p:pic>
        <p:nvPicPr>
          <p:cNvPr id="5" name="4 Marcador de contenido" descr="BT_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940404"/>
            <a:ext cx="7643834" cy="5917596"/>
          </a:xfr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5" name="4 Marcador de contenido" descr="4e221b4bc20d4aa55a1a4863fdb506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240261"/>
            <a:ext cx="7500958" cy="5617739"/>
          </a:xfr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8" name="7 Marcador de contenido" descr="movies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9" y="799867"/>
            <a:ext cx="8072462" cy="6058133"/>
          </a:xfr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5" name="4 Marcador de contenido" descr="Ancient-City-Wall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3" y="1157273"/>
            <a:ext cx="7143768" cy="5700727"/>
          </a:xfr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MAP_Lowres\MAP112_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640509"/>
            <a:ext cx="5643570" cy="6217492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5" name="4 Marcador de contenido" descr="forbidden_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5" y="1065511"/>
            <a:ext cx="7215206" cy="5792489"/>
          </a:xfr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6" name="5 Marcador de contenido" descr="P1010329 Forbidden 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1" y="1017967"/>
            <a:ext cx="7786710" cy="5840033"/>
          </a:xfr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6" name="5 Marcador de contenido" descr="P1010329 Forbidden C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1" y="1017967"/>
            <a:ext cx="7786710" cy="5840033"/>
          </a:xfr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Antiguas ciudades chinas</a:t>
            </a:r>
            <a:endParaRPr lang="es-ES" sz="3200" dirty="0"/>
          </a:p>
        </p:txBody>
      </p:sp>
      <p:pic>
        <p:nvPicPr>
          <p:cNvPr id="5" name="4 Marcador de contenido" descr="2585861829_9a5a98f1a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357298"/>
            <a:ext cx="8215338" cy="5487845"/>
          </a:xfr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tenochtitlan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7752" y="1088711"/>
            <a:ext cx="4286248" cy="5769290"/>
          </a:xfr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tenochtit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14290"/>
            <a:ext cx="6383351" cy="638335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err="1" smtClean="0"/>
              <a:t>Neolitico</a:t>
            </a:r>
            <a:endParaRPr lang="es-ES" sz="3200" dirty="0"/>
          </a:p>
        </p:txBody>
      </p:sp>
      <p:pic>
        <p:nvPicPr>
          <p:cNvPr id="6" name="5 Marcador de contenido" descr="Zahrat-adh-Dhra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4811" y="932381"/>
            <a:ext cx="4929190" cy="5925619"/>
          </a:xfr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nicolasDeFer_Mexiqu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61" y="500043"/>
            <a:ext cx="9132340" cy="6357958"/>
          </a:xfr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tenochtitlan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571611"/>
            <a:ext cx="9144000" cy="4822081"/>
          </a:xfr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tenochtitlan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61271"/>
            <a:ext cx="8001024" cy="5696729"/>
          </a:xfr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glaven hram Tenochtit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963478"/>
          </a:xfr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agricultural machu picchu ma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0"/>
            <a:ext cx="7643834" cy="6961769"/>
          </a:xfr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machupichu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1" y="1118657"/>
            <a:ext cx="8501090" cy="5739343"/>
          </a:xfr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GSU_Geostat_Report_clip_image0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4810" y="1035456"/>
            <a:ext cx="4723388" cy="5633624"/>
          </a:xfr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chich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062619"/>
            <a:ext cx="7072330" cy="5795382"/>
          </a:xfr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02plan_si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079589"/>
            <a:ext cx="6429388" cy="5778412"/>
          </a:xfr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85926"/>
            <a:ext cx="9144000" cy="290239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err="1" smtClean="0"/>
              <a:t>Neolitico</a:t>
            </a:r>
            <a:endParaRPr lang="es-ES" sz="3200" dirty="0"/>
          </a:p>
        </p:txBody>
      </p:sp>
      <p:pic>
        <p:nvPicPr>
          <p:cNvPr id="5" name="4 Marcador de contenido" descr="wcc-arch-agg-egal-p3-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7" y="944565"/>
            <a:ext cx="8358214" cy="5913436"/>
          </a:xfr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6" name="5 Marcador de contenido" descr="copan-pyramid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339438"/>
            <a:ext cx="7358082" cy="5518562"/>
          </a:xfr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Ciudades en </a:t>
            </a:r>
            <a:r>
              <a:rPr lang="es-EC" sz="3200" dirty="0" err="1" smtClean="0"/>
              <a:t>mesoamerica</a:t>
            </a:r>
            <a:endParaRPr lang="es-ES" sz="3200" dirty="0"/>
          </a:p>
        </p:txBody>
      </p:sp>
      <p:pic>
        <p:nvPicPr>
          <p:cNvPr id="5" name="4 Marcador de contenido" descr="worl_copan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85859"/>
            <a:ext cx="7429520" cy="5586999"/>
          </a:xfr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  <p:pic>
        <p:nvPicPr>
          <p:cNvPr id="6" name="5 Marcador de contenido" descr="6a00d8341bff5053ef00e54f16dd1d8833-640w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6048671" cy="6858000"/>
          </a:xfr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mausoleum_augustus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8279275" cy="6858000"/>
          </a:xfr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  <p:pic>
        <p:nvPicPr>
          <p:cNvPr id="8" name="7 Marcador de contenido" descr="Map_of_downtown_Rome_during_the_Roman_Empire_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01225"/>
            <a:ext cx="8001024" cy="5656775"/>
          </a:xfr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  <p:pic>
        <p:nvPicPr>
          <p:cNvPr id="5" name="4 Marcador de contenido" descr="piantin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5572132" cy="6636472"/>
          </a:xfr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 descr="Hadrian's Villa, Tivol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9"/>
            <a:ext cx="9140982" cy="6215082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  <p:pic>
        <p:nvPicPr>
          <p:cNvPr id="5" name="4 Marcador de contenido" descr="Roman Urban Vil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9941"/>
            <a:ext cx="5072066" cy="6818059"/>
          </a:xfr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511156"/>
          </a:xfrm>
        </p:spPr>
        <p:txBody>
          <a:bodyPr>
            <a:normAutofit fontScale="90000"/>
          </a:bodyPr>
          <a:lstStyle/>
          <a:p>
            <a:pPr algn="r"/>
            <a:r>
              <a:rPr lang="es-EC" sz="3200" dirty="0" smtClean="0"/>
              <a:t>Roma</a:t>
            </a:r>
            <a:endParaRPr lang="es-ES" sz="3200" dirty="0"/>
          </a:p>
        </p:txBody>
      </p:sp>
      <p:pic>
        <p:nvPicPr>
          <p:cNvPr id="6" name="5 Marcador de contenido" descr="Maritime Theatre, Hadrian's Vil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285860"/>
            <a:ext cx="8550793" cy="5572140"/>
          </a:xfr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 descr="Roma_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8625236" cy="6858000"/>
          </a:xfr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643</Words>
  <Application>Microsoft Office PowerPoint</Application>
  <PresentationFormat>Presentación en pantalla (4:3)</PresentationFormat>
  <Paragraphs>221</Paragraphs>
  <Slides>183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183</vt:i4>
      </vt:variant>
    </vt:vector>
  </HeadingPairs>
  <TitlesOfParts>
    <vt:vector size="184" baseType="lpstr">
      <vt:lpstr>Tema de Office</vt:lpstr>
      <vt:lpstr>La evolucion de la ciudad</vt:lpstr>
      <vt:lpstr>Nomadas</vt:lpstr>
      <vt:lpstr>Nomadas</vt:lpstr>
      <vt:lpstr>Edad de Piedra</vt:lpstr>
      <vt:lpstr>Edad de Piedra</vt:lpstr>
      <vt:lpstr>Edad de Piedra</vt:lpstr>
      <vt:lpstr>Neolitico</vt:lpstr>
      <vt:lpstr>Neolitico</vt:lpstr>
      <vt:lpstr>Neolitico</vt:lpstr>
      <vt:lpstr>Nuevas tecnologias</vt:lpstr>
      <vt:lpstr>Nuevas tecnologías</vt:lpstr>
      <vt:lpstr>Primeras formas de asentamiento</vt:lpstr>
      <vt:lpstr>Primeras formas de asentamiento</vt:lpstr>
      <vt:lpstr>Primeras formas de asentamiento</vt:lpstr>
      <vt:lpstr>Primeras formas de asentamiento</vt:lpstr>
      <vt:lpstr>Primeras formas de asentamiento</vt:lpstr>
      <vt:lpstr>Condiciones urbanas previas</vt:lpstr>
      <vt:lpstr>Condiciones urbanas previas</vt:lpstr>
      <vt:lpstr>Condiciones urbanas previas</vt:lpstr>
      <vt:lpstr>Condiciones urbanas previas</vt:lpstr>
      <vt:lpstr>Condiciones urbanas previas</vt:lpstr>
      <vt:lpstr>Condiciones urbanas previas</vt:lpstr>
      <vt:lpstr>Condiciones urbanas previas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de Mesopotamia</vt:lpstr>
      <vt:lpstr>Ciudades Egipcias</vt:lpstr>
      <vt:lpstr>Ciudades Egipcias</vt:lpstr>
      <vt:lpstr>Ciudades Egipcias</vt:lpstr>
      <vt:lpstr>Ciudades Egipcias</vt:lpstr>
      <vt:lpstr>Ciudades Egipcias</vt:lpstr>
      <vt:lpstr>Ciudades Egipcias</vt:lpstr>
      <vt:lpstr>Ciudades Egipcias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de la civilizacion Harappa</vt:lpstr>
      <vt:lpstr>Ciudades Minoicas y Micénicas 3000-1400 BC</vt:lpstr>
      <vt:lpstr>Ciudades Minoicas y Micénicas 3000-1400 BC</vt:lpstr>
      <vt:lpstr>Ciudades Minoicas y Micénicas 3000-1400 BC</vt:lpstr>
      <vt:lpstr>Ciudades Minoicas 3000-1400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Ciudades Micénicas 1400-1000 BC</vt:lpstr>
      <vt:lpstr>Antiguas ciudades chinas</vt:lpstr>
      <vt:lpstr>Antiguas ciudades chinas</vt:lpstr>
      <vt:lpstr>Antiguas ciudades chinas</vt:lpstr>
      <vt:lpstr>Antiguas ciudades chinas</vt:lpstr>
      <vt:lpstr>Antiguas ciudades chinas</vt:lpstr>
      <vt:lpstr>Antiguas ciudades chinas</vt:lpstr>
      <vt:lpstr>Antiguas ciudades chinas</vt:lpstr>
      <vt:lpstr>Antiguas ciudades chinas</vt:lpstr>
      <vt:lpstr>Antiguas ciudades chinas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Ciudades en mesoamerica</vt:lpstr>
      <vt:lpstr>Roma</vt:lpstr>
      <vt:lpstr>Diapositiva 93</vt:lpstr>
      <vt:lpstr>Roma</vt:lpstr>
      <vt:lpstr>Roma</vt:lpstr>
      <vt:lpstr>Roma</vt:lpstr>
      <vt:lpstr>Roma</vt:lpstr>
      <vt:lpstr>Roma</vt:lpstr>
      <vt:lpstr>Diapositiva 99</vt:lpstr>
      <vt:lpstr>Roma</vt:lpstr>
      <vt:lpstr>Atenas</vt:lpstr>
      <vt:lpstr>Atenas</vt:lpstr>
      <vt:lpstr>Atenas</vt:lpstr>
      <vt:lpstr>Atenas</vt:lpstr>
      <vt:lpstr>Atenas</vt:lpstr>
      <vt:lpstr>Grecia</vt:lpstr>
      <vt:lpstr>Grecia</vt:lpstr>
      <vt:lpstr>Grecia</vt:lpstr>
      <vt:lpstr>Grecia</vt:lpstr>
      <vt:lpstr>Grecia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Edad Media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del Renacimiento</vt:lpstr>
      <vt:lpstr>Ciudades Neoclásicas</vt:lpstr>
      <vt:lpstr>Ciudades Neoclásicas</vt:lpstr>
      <vt:lpstr>Ciudades Neoclásicas</vt:lpstr>
      <vt:lpstr>Ciudades Neoclásicas</vt:lpstr>
      <vt:lpstr>Ciudades Neoclásicas</vt:lpstr>
      <vt:lpstr>Ciudades Post Industriales</vt:lpstr>
      <vt:lpstr>Ciudades Post Industriales</vt:lpstr>
      <vt:lpstr>Ciudades Post Industriales</vt:lpstr>
      <vt:lpstr>Ciudades Post Industriales</vt:lpstr>
      <vt:lpstr>Ciudades Post Industriales</vt:lpstr>
      <vt:lpstr>Ciudades Post Industriales</vt:lpstr>
      <vt:lpstr>Futuristas</vt:lpstr>
      <vt:lpstr>Futuristas</vt:lpstr>
      <vt:lpstr>Futuristas</vt:lpstr>
      <vt:lpstr>Futuristas</vt:lpstr>
      <vt:lpstr>Futuristas</vt:lpstr>
      <vt:lpstr>Futuristas</vt:lpstr>
      <vt:lpstr>Futuristas</vt:lpstr>
      <vt:lpstr>Post modernidad</vt:lpstr>
      <vt:lpstr>Post modernidad</vt:lpstr>
      <vt:lpstr>Post modernidad</vt:lpstr>
      <vt:lpstr>Urbanismo colectivo</vt:lpstr>
      <vt:lpstr>Urbanismo colectivo</vt:lpstr>
      <vt:lpstr>Urbanismo colectivo</vt:lpstr>
      <vt:lpstr>Urbanismo colectivo</vt:lpstr>
      <vt:lpstr>Lapsus….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  <vt:lpstr>Tiempo presente...</vt:lpstr>
    </vt:vector>
  </TitlesOfParts>
  <Company>zenn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xox</dc:creator>
  <cp:lastModifiedBy>xox</cp:lastModifiedBy>
  <cp:revision>14</cp:revision>
  <dcterms:created xsi:type="dcterms:W3CDTF">2009-05-16T04:31:53Z</dcterms:created>
  <dcterms:modified xsi:type="dcterms:W3CDTF">2009-05-16T06:39:17Z</dcterms:modified>
</cp:coreProperties>
</file>